
<file path=[Content_Types].xml><?xml version="1.0" encoding="utf-8"?>
<Types xmlns="http://schemas.openxmlformats.org/package/2006/content-types">
  <Default Extension="png" ContentType="image/png"/>
  <Default Extension="bin" ContentType="application/vnd.openxmlformats-officedocument.oleObject"/>
  <Default Extension="xlsm" ContentType="application/vnd.ms-excel.sheet.macroEnabled.12"/>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78" r:id="rId3"/>
    <p:sldId id="292" r:id="rId4"/>
    <p:sldId id="258" r:id="rId5"/>
    <p:sldId id="291" r:id="rId6"/>
    <p:sldId id="257" r:id="rId7"/>
    <p:sldId id="268" r:id="rId8"/>
    <p:sldId id="262" r:id="rId9"/>
    <p:sldId id="289" r:id="rId10"/>
    <p:sldId id="273" r:id="rId11"/>
    <p:sldId id="264" r:id="rId12"/>
    <p:sldId id="276" r:id="rId13"/>
    <p:sldId id="275" r:id="rId14"/>
    <p:sldId id="267" r:id="rId15"/>
    <p:sldId id="287" r:id="rId16"/>
    <p:sldId id="284" r:id="rId17"/>
    <p:sldId id="293" r:id="rId18"/>
  </p:sldIdLst>
  <p:sldSz cx="12192000" cy="6858000"/>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89" autoAdjust="0"/>
    <p:restoredTop sz="94660"/>
  </p:normalViewPr>
  <p:slideViewPr>
    <p:cSldViewPr snapToGrid="0">
      <p:cViewPr varScale="1">
        <p:scale>
          <a:sx n="69" d="100"/>
          <a:sy n="69" d="100"/>
        </p:scale>
        <p:origin x="96" y="216"/>
      </p:cViewPr>
      <p:guideLst>
        <p:guide orient="horz" pos="2160"/>
        <p:guide pos="3840"/>
      </p:guideLst>
    </p:cSldViewPr>
  </p:slideViewPr>
  <p:notesTextViewPr>
    <p:cViewPr>
      <p:scale>
        <a:sx n="1" d="1"/>
        <a:sy n="1" d="1"/>
      </p:scale>
      <p:origin x="0" y="0"/>
    </p:cViewPr>
  </p:notesTextViewPr>
  <p:sorterViewPr>
    <p:cViewPr>
      <p:scale>
        <a:sx n="100" d="100"/>
        <a:sy n="100" d="100"/>
      </p:scale>
      <p:origin x="0" y="-106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708" tIns="46854" rIns="93708" bIns="46854" rtlCol="0"/>
          <a:lstStyle>
            <a:lvl1pPr algn="l">
              <a:defRPr sz="1200"/>
            </a:lvl1pPr>
          </a:lstStyle>
          <a:p>
            <a:endParaRPr lang="en-US"/>
          </a:p>
        </p:txBody>
      </p:sp>
      <p:sp>
        <p:nvSpPr>
          <p:cNvPr id="3" name="Date Placeholder 2"/>
          <p:cNvSpPr>
            <a:spLocks noGrp="1"/>
          </p:cNvSpPr>
          <p:nvPr>
            <p:ph type="dt" idx="1"/>
          </p:nvPr>
        </p:nvSpPr>
        <p:spPr>
          <a:xfrm>
            <a:off x="3979930" y="0"/>
            <a:ext cx="3044719" cy="467231"/>
          </a:xfrm>
          <a:prstGeom prst="rect">
            <a:avLst/>
          </a:prstGeom>
        </p:spPr>
        <p:txBody>
          <a:bodyPr vert="horz" lIns="93708" tIns="46854" rIns="93708" bIns="46854" rtlCol="0"/>
          <a:lstStyle>
            <a:lvl1pPr algn="r">
              <a:defRPr sz="1200"/>
            </a:lvl1pPr>
          </a:lstStyle>
          <a:p>
            <a:fld id="{ED867ECC-1CE2-4526-A449-4F7A82E5D113}" type="datetimeFigureOut">
              <a:rPr lang="en-US" smtClean="0"/>
              <a:t>9/19/2014</a:t>
            </a:fld>
            <a:endParaRPr lang="en-US"/>
          </a:p>
        </p:txBody>
      </p:sp>
      <p:sp>
        <p:nvSpPr>
          <p:cNvPr id="4" name="Slide Image Placeholder 3"/>
          <p:cNvSpPr>
            <a:spLocks noGrp="1" noRot="1" noChangeAspect="1"/>
          </p:cNvSpPr>
          <p:nvPr>
            <p:ph type="sldImg" idx="2"/>
          </p:nvPr>
        </p:nvSpPr>
        <p:spPr>
          <a:xfrm>
            <a:off x="719138" y="1163638"/>
            <a:ext cx="5588000" cy="3143250"/>
          </a:xfrm>
          <a:prstGeom prst="rect">
            <a:avLst/>
          </a:prstGeom>
          <a:noFill/>
          <a:ln w="12700">
            <a:solidFill>
              <a:prstClr val="black"/>
            </a:solidFill>
          </a:ln>
        </p:spPr>
        <p:txBody>
          <a:bodyPr vert="horz" lIns="93708" tIns="46854" rIns="93708" bIns="46854" rtlCol="0" anchor="ctr"/>
          <a:lstStyle/>
          <a:p>
            <a:endParaRPr lang="en-US"/>
          </a:p>
        </p:txBody>
      </p:sp>
      <p:sp>
        <p:nvSpPr>
          <p:cNvPr id="5" name="Notes Placeholder 4"/>
          <p:cNvSpPr>
            <a:spLocks noGrp="1"/>
          </p:cNvSpPr>
          <p:nvPr>
            <p:ph type="body" sz="quarter" idx="3"/>
          </p:nvPr>
        </p:nvSpPr>
        <p:spPr>
          <a:xfrm>
            <a:off x="702628" y="4481533"/>
            <a:ext cx="5621020" cy="3666708"/>
          </a:xfrm>
          <a:prstGeom prst="rect">
            <a:avLst/>
          </a:prstGeom>
        </p:spPr>
        <p:txBody>
          <a:bodyPr vert="horz" lIns="93708" tIns="46854" rIns="93708" bIns="4685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045"/>
            <a:ext cx="3044719" cy="467230"/>
          </a:xfrm>
          <a:prstGeom prst="rect">
            <a:avLst/>
          </a:prstGeom>
        </p:spPr>
        <p:txBody>
          <a:bodyPr vert="horz" lIns="93708" tIns="46854" rIns="93708" bIns="46854"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5"/>
            <a:ext cx="3044719" cy="467230"/>
          </a:xfrm>
          <a:prstGeom prst="rect">
            <a:avLst/>
          </a:prstGeom>
        </p:spPr>
        <p:txBody>
          <a:bodyPr vert="horz" lIns="93708" tIns="46854" rIns="93708" bIns="46854" rtlCol="0" anchor="b"/>
          <a:lstStyle>
            <a:lvl1pPr algn="r">
              <a:defRPr sz="1200"/>
            </a:lvl1pPr>
          </a:lstStyle>
          <a:p>
            <a:fld id="{DBC4E829-87A7-48E7-9FA1-B01280FBD027}" type="slidenum">
              <a:rPr lang="en-US" smtClean="0"/>
              <a:t>‹#›</a:t>
            </a:fld>
            <a:endParaRPr lang="en-US"/>
          </a:p>
        </p:txBody>
      </p:sp>
    </p:spTree>
    <p:extLst>
      <p:ext uri="{BB962C8B-B14F-4D97-AF65-F5344CB8AC3E}">
        <p14:creationId xmlns:p14="http://schemas.microsoft.com/office/powerpoint/2010/main" val="1836599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1C3A7C-DFF6-46F0-98DE-06F7E70F19FD}" type="datetimeFigureOut">
              <a:rPr lang="en-US" smtClean="0"/>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B1AC5-B9B0-4953-B951-2577D65E676A}" type="slidenum">
              <a:rPr lang="en-US" smtClean="0"/>
              <a:t>‹#›</a:t>
            </a:fld>
            <a:endParaRPr lang="en-US"/>
          </a:p>
        </p:txBody>
      </p:sp>
    </p:spTree>
    <p:extLst>
      <p:ext uri="{BB962C8B-B14F-4D97-AF65-F5344CB8AC3E}">
        <p14:creationId xmlns:p14="http://schemas.microsoft.com/office/powerpoint/2010/main" val="2245432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1C3A7C-DFF6-46F0-98DE-06F7E70F19FD}" type="datetimeFigureOut">
              <a:rPr lang="en-US" smtClean="0"/>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B1AC5-B9B0-4953-B951-2577D65E676A}" type="slidenum">
              <a:rPr lang="en-US" smtClean="0"/>
              <a:t>‹#›</a:t>
            </a:fld>
            <a:endParaRPr lang="en-US"/>
          </a:p>
        </p:txBody>
      </p:sp>
    </p:spTree>
    <p:extLst>
      <p:ext uri="{BB962C8B-B14F-4D97-AF65-F5344CB8AC3E}">
        <p14:creationId xmlns:p14="http://schemas.microsoft.com/office/powerpoint/2010/main" val="347957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1C3A7C-DFF6-46F0-98DE-06F7E70F19FD}" type="datetimeFigureOut">
              <a:rPr lang="en-US" smtClean="0"/>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B1AC5-B9B0-4953-B951-2577D65E676A}" type="slidenum">
              <a:rPr lang="en-US" smtClean="0"/>
              <a:t>‹#›</a:t>
            </a:fld>
            <a:endParaRPr lang="en-US"/>
          </a:p>
        </p:txBody>
      </p:sp>
    </p:spTree>
    <p:extLst>
      <p:ext uri="{BB962C8B-B14F-4D97-AF65-F5344CB8AC3E}">
        <p14:creationId xmlns:p14="http://schemas.microsoft.com/office/powerpoint/2010/main" val="3240090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A2F5F8-EDF2-462D-95D7-9588DC7CED0F}" type="datetimeFigureOut">
              <a:rPr lang="en-US">
                <a:solidFill>
                  <a:prstClr val="black">
                    <a:tint val="75000"/>
                  </a:prstClr>
                </a:solidFill>
              </a:rPr>
              <a:pPr/>
              <a:t>9/19/2014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3D82D9-D7C8-4CBB-BA1E-FBA42F4F5CD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6659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A2F5F8-EDF2-462D-95D7-9588DC7CED0F}" type="datetimeFigureOut">
              <a:rPr lang="en-US">
                <a:solidFill>
                  <a:prstClr val="black">
                    <a:tint val="75000"/>
                  </a:prstClr>
                </a:solidFill>
              </a:rPr>
              <a:pPr/>
              <a:t>9/19/2014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3D82D9-D7C8-4CBB-BA1E-FBA42F4F5CD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7365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A2F5F8-EDF2-462D-95D7-9588DC7CED0F}" type="datetimeFigureOut">
              <a:rPr lang="en-US">
                <a:solidFill>
                  <a:prstClr val="black">
                    <a:tint val="75000"/>
                  </a:prstClr>
                </a:solidFill>
              </a:rPr>
              <a:pPr/>
              <a:t>9/19/2014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3D82D9-D7C8-4CBB-BA1E-FBA42F4F5CD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9667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A2F5F8-EDF2-462D-95D7-9588DC7CED0F}" type="datetimeFigureOut">
              <a:rPr lang="en-US">
                <a:solidFill>
                  <a:prstClr val="black">
                    <a:tint val="75000"/>
                  </a:prstClr>
                </a:solidFill>
              </a:rPr>
              <a:pPr/>
              <a:t>9/19/2014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A3D82D9-D7C8-4CBB-BA1E-FBA42F4F5CD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78652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A2F5F8-EDF2-462D-95D7-9588DC7CED0F}" type="datetimeFigureOut">
              <a:rPr lang="en-US">
                <a:solidFill>
                  <a:prstClr val="black">
                    <a:tint val="75000"/>
                  </a:prstClr>
                </a:solidFill>
              </a:rPr>
              <a:pPr/>
              <a:t>9/19/2014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A3D82D9-D7C8-4CBB-BA1E-FBA42F4F5CD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5968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A2F5F8-EDF2-462D-95D7-9588DC7CED0F}" type="datetimeFigureOut">
              <a:rPr lang="en-US">
                <a:solidFill>
                  <a:prstClr val="black">
                    <a:tint val="75000"/>
                  </a:prstClr>
                </a:solidFill>
              </a:rPr>
              <a:pPr/>
              <a:t>9/19/2014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A3D82D9-D7C8-4CBB-BA1E-FBA42F4F5CD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53574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A2F5F8-EDF2-462D-95D7-9588DC7CED0F}" type="datetimeFigureOut">
              <a:rPr lang="en-US">
                <a:solidFill>
                  <a:prstClr val="black">
                    <a:tint val="75000"/>
                  </a:prstClr>
                </a:solidFill>
              </a:rPr>
              <a:pPr/>
              <a:t>9/19/2014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A3D82D9-D7C8-4CBB-BA1E-FBA42F4F5CD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0830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A2F5F8-EDF2-462D-95D7-9588DC7CED0F}" type="datetimeFigureOut">
              <a:rPr lang="en-US">
                <a:solidFill>
                  <a:prstClr val="black">
                    <a:tint val="75000"/>
                  </a:prstClr>
                </a:solidFill>
              </a:rPr>
              <a:pPr/>
              <a:t>9/19/2014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A3D82D9-D7C8-4CBB-BA1E-FBA42F4F5CD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5008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1C3A7C-DFF6-46F0-98DE-06F7E70F19FD}" type="datetimeFigureOut">
              <a:rPr lang="en-US" smtClean="0"/>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B1AC5-B9B0-4953-B951-2577D65E676A}" type="slidenum">
              <a:rPr lang="en-US" smtClean="0"/>
              <a:t>‹#›</a:t>
            </a:fld>
            <a:endParaRPr lang="en-US"/>
          </a:p>
        </p:txBody>
      </p:sp>
    </p:spTree>
    <p:extLst>
      <p:ext uri="{BB962C8B-B14F-4D97-AF65-F5344CB8AC3E}">
        <p14:creationId xmlns:p14="http://schemas.microsoft.com/office/powerpoint/2010/main" val="19813195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A2F5F8-EDF2-462D-95D7-9588DC7CED0F}" type="datetimeFigureOut">
              <a:rPr lang="en-US">
                <a:solidFill>
                  <a:prstClr val="black">
                    <a:tint val="75000"/>
                  </a:prstClr>
                </a:solidFill>
              </a:rPr>
              <a:pPr/>
              <a:t>9/19/2014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A3D82D9-D7C8-4CBB-BA1E-FBA42F4F5CD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44617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A2F5F8-EDF2-462D-95D7-9588DC7CED0F}" type="datetimeFigureOut">
              <a:rPr lang="en-US">
                <a:solidFill>
                  <a:prstClr val="black">
                    <a:tint val="75000"/>
                  </a:prstClr>
                </a:solidFill>
              </a:rPr>
              <a:pPr/>
              <a:t>9/19/2014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3D82D9-D7C8-4CBB-BA1E-FBA42F4F5CD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64221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A2F5F8-EDF2-462D-95D7-9588DC7CED0F}" type="datetimeFigureOut">
              <a:rPr lang="en-US">
                <a:solidFill>
                  <a:prstClr val="black">
                    <a:tint val="75000"/>
                  </a:prstClr>
                </a:solidFill>
              </a:rPr>
              <a:pPr/>
              <a:t>9/19/2014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3D82D9-D7C8-4CBB-BA1E-FBA42F4F5CD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5275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1C3A7C-DFF6-46F0-98DE-06F7E70F19FD}" type="datetimeFigureOut">
              <a:rPr lang="en-US" smtClean="0"/>
              <a:t>9/19/2014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B1AC5-B9B0-4953-B951-2577D65E676A}" type="slidenum">
              <a:rPr lang="en-US" smtClean="0"/>
              <a:t>‹#›</a:t>
            </a:fld>
            <a:endParaRPr lang="en-US"/>
          </a:p>
        </p:txBody>
      </p:sp>
    </p:spTree>
    <p:extLst>
      <p:ext uri="{BB962C8B-B14F-4D97-AF65-F5344CB8AC3E}">
        <p14:creationId xmlns:p14="http://schemas.microsoft.com/office/powerpoint/2010/main" val="3747823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1C3A7C-DFF6-46F0-98DE-06F7E70F19FD}" type="datetimeFigureOut">
              <a:rPr lang="en-US" smtClean="0"/>
              <a:t>9/19/2014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B1AC5-B9B0-4953-B951-2577D65E676A}" type="slidenum">
              <a:rPr lang="en-US" smtClean="0"/>
              <a:t>‹#›</a:t>
            </a:fld>
            <a:endParaRPr lang="en-US"/>
          </a:p>
        </p:txBody>
      </p:sp>
    </p:spTree>
    <p:extLst>
      <p:ext uri="{BB962C8B-B14F-4D97-AF65-F5344CB8AC3E}">
        <p14:creationId xmlns:p14="http://schemas.microsoft.com/office/powerpoint/2010/main" val="3705872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1C3A7C-DFF6-46F0-98DE-06F7E70F19FD}" type="datetimeFigureOut">
              <a:rPr lang="en-US" smtClean="0"/>
              <a:t>9/19/2014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6B1AC5-B9B0-4953-B951-2577D65E676A}" type="slidenum">
              <a:rPr lang="en-US" smtClean="0"/>
              <a:t>‹#›</a:t>
            </a:fld>
            <a:endParaRPr lang="en-US"/>
          </a:p>
        </p:txBody>
      </p:sp>
    </p:spTree>
    <p:extLst>
      <p:ext uri="{BB962C8B-B14F-4D97-AF65-F5344CB8AC3E}">
        <p14:creationId xmlns:p14="http://schemas.microsoft.com/office/powerpoint/2010/main" val="1812523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1C3A7C-DFF6-46F0-98DE-06F7E70F19FD}" type="datetimeFigureOut">
              <a:rPr lang="en-US" smtClean="0"/>
              <a:t>9/19/2014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6B1AC5-B9B0-4953-B951-2577D65E676A}" type="slidenum">
              <a:rPr lang="en-US" smtClean="0"/>
              <a:t>‹#›</a:t>
            </a:fld>
            <a:endParaRPr lang="en-US"/>
          </a:p>
        </p:txBody>
      </p:sp>
    </p:spTree>
    <p:extLst>
      <p:ext uri="{BB962C8B-B14F-4D97-AF65-F5344CB8AC3E}">
        <p14:creationId xmlns:p14="http://schemas.microsoft.com/office/powerpoint/2010/main" val="2933846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1C3A7C-DFF6-46F0-98DE-06F7E70F19FD}" type="datetimeFigureOut">
              <a:rPr lang="en-US" smtClean="0"/>
              <a:t>9/19/2014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6B1AC5-B9B0-4953-B951-2577D65E676A}" type="slidenum">
              <a:rPr lang="en-US" smtClean="0"/>
              <a:t>‹#›</a:t>
            </a:fld>
            <a:endParaRPr lang="en-US"/>
          </a:p>
        </p:txBody>
      </p:sp>
    </p:spTree>
    <p:extLst>
      <p:ext uri="{BB962C8B-B14F-4D97-AF65-F5344CB8AC3E}">
        <p14:creationId xmlns:p14="http://schemas.microsoft.com/office/powerpoint/2010/main" val="1326660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1C3A7C-DFF6-46F0-98DE-06F7E70F19FD}" type="datetimeFigureOut">
              <a:rPr lang="en-US" smtClean="0"/>
              <a:t>9/19/2014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B1AC5-B9B0-4953-B951-2577D65E676A}" type="slidenum">
              <a:rPr lang="en-US" smtClean="0"/>
              <a:t>‹#›</a:t>
            </a:fld>
            <a:endParaRPr lang="en-US"/>
          </a:p>
        </p:txBody>
      </p:sp>
    </p:spTree>
    <p:extLst>
      <p:ext uri="{BB962C8B-B14F-4D97-AF65-F5344CB8AC3E}">
        <p14:creationId xmlns:p14="http://schemas.microsoft.com/office/powerpoint/2010/main" val="2488421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1C3A7C-DFF6-46F0-98DE-06F7E70F19FD}" type="datetimeFigureOut">
              <a:rPr lang="en-US" smtClean="0"/>
              <a:t>9/19/2014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B1AC5-B9B0-4953-B951-2577D65E676A}" type="slidenum">
              <a:rPr lang="en-US" smtClean="0"/>
              <a:t>‹#›</a:t>
            </a:fld>
            <a:endParaRPr lang="en-US"/>
          </a:p>
        </p:txBody>
      </p:sp>
    </p:spTree>
    <p:extLst>
      <p:ext uri="{BB962C8B-B14F-4D97-AF65-F5344CB8AC3E}">
        <p14:creationId xmlns:p14="http://schemas.microsoft.com/office/powerpoint/2010/main" val="2232944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1C3A7C-DFF6-46F0-98DE-06F7E70F19FD}" type="datetimeFigureOut">
              <a:rPr lang="en-US" smtClean="0"/>
              <a:t>9/19/2014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6B1AC5-B9B0-4953-B951-2577D65E676A}" type="slidenum">
              <a:rPr lang="en-US" smtClean="0"/>
              <a:t>‹#›</a:t>
            </a:fld>
            <a:endParaRPr lang="en-US"/>
          </a:p>
        </p:txBody>
      </p:sp>
    </p:spTree>
    <p:extLst>
      <p:ext uri="{BB962C8B-B14F-4D97-AF65-F5344CB8AC3E}">
        <p14:creationId xmlns:p14="http://schemas.microsoft.com/office/powerpoint/2010/main" val="2686021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A2F5F8-EDF2-462D-95D7-9588DC7CED0F}" type="datetimeFigureOut">
              <a:rPr lang="en-US" smtClean="0">
                <a:solidFill>
                  <a:prstClr val="black">
                    <a:tint val="75000"/>
                  </a:prstClr>
                </a:solidFill>
              </a:rPr>
              <a:pPr/>
              <a:t>9/19/2014</a:t>
            </a:fld>
            <a:endParaRPr lang="en-US" smtClean="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mtClean="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3D82D9-D7C8-4CBB-BA1E-FBA42F4F5CD5}" type="slidenum">
              <a:rPr lang="en-US" smtClean="0">
                <a:solidFill>
                  <a:prstClr val="black">
                    <a:tint val="75000"/>
                  </a:prstClr>
                </a:solidFill>
              </a:rPr>
              <a:pPr/>
              <a:t>‹#›</a:t>
            </a:fld>
            <a:endParaRPr lang="en-US" smtClean="0">
              <a:solidFill>
                <a:prstClr val="black">
                  <a:tint val="75000"/>
                </a:prstClr>
              </a:solidFill>
            </a:endParaRPr>
          </a:p>
        </p:txBody>
      </p:sp>
    </p:spTree>
    <p:extLst>
      <p:ext uri="{BB962C8B-B14F-4D97-AF65-F5344CB8AC3E}">
        <p14:creationId xmlns:p14="http://schemas.microsoft.com/office/powerpoint/2010/main" val="17058917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2.emf"/><Relationship Id="rId4" Type="http://schemas.openxmlformats.org/officeDocument/2006/relationships/package" Target="../embeddings/Microsoft_Excel_Macro-Enabled_Worksheet1.xlsm"/></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Excel_Macro-Enabled_Worksheet2.xlsm"/><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24.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25.emf"/></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pnas.org/search?author1=R.+Grant+Steen&amp;sortspec=date&amp;submit=Submit" TargetMode="External"/><Relationship Id="rId2" Type="http://schemas.openxmlformats.org/officeDocument/2006/relationships/hyperlink" Target="http://www.pnas.org/search?author1=Ferric+C.+Fang&amp;sortspec=date&amp;submit=Submit" TargetMode="Externa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hyperlink" Target="http://www.pnas.org/search?author1=Arturo+Casadevall&amp;sortspec=date&amp;submit=Submi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www.nature.com/news/research-ethics-3-ways-to-blow-the-whistle-1.14226#auth-2" TargetMode="External"/><Relationship Id="rId7" Type="http://schemas.openxmlformats.org/officeDocument/2006/relationships/image" Target="../media/image6.jpeg"/><Relationship Id="rId2" Type="http://schemas.openxmlformats.org/officeDocument/2006/relationships/hyperlink" Target="http://www.nature.com/news/research-ethics-3-ways-to-blow-the-whistle-1.14226#auth-1" TargetMode="External"/><Relationship Id="rId1" Type="http://schemas.openxmlformats.org/officeDocument/2006/relationships/slideLayout" Target="../slideLayouts/slideLayout7.xml"/><Relationship Id="rId6" Type="http://schemas.openxmlformats.org/officeDocument/2006/relationships/hyperlink" Target="https://s100.copyright.com/AppDispatchServlet?author=Ed+Yong,Heidi+Ledford,Richard+Van+Noorden&amp;title=Research+ethics:+3+ways+to+blow+the+whistle&amp;publisherName=NPG&amp;contentID=10.1038/503454a&amp;publicationDate=11/27/2013&amp;publication=Nature+News" TargetMode="External"/><Relationship Id="rId11" Type="http://schemas.openxmlformats.org/officeDocument/2006/relationships/image" Target="../media/image10.jpeg"/><Relationship Id="rId5" Type="http://schemas.openxmlformats.org/officeDocument/2006/relationships/hyperlink" Target="http://www.nature.com/polopoly_fs/1.14226!/menu/main/topColumns/topLeftColumn/pdf/503454a.pdf" TargetMode="External"/><Relationship Id="rId10" Type="http://schemas.openxmlformats.org/officeDocument/2006/relationships/image" Target="../media/image9.png"/><Relationship Id="rId4" Type="http://schemas.openxmlformats.org/officeDocument/2006/relationships/hyperlink" Target="http://www.nature.com/news/research-ethics-3-ways-to-blow-the-whistle-1.14226#auth-3" TargetMode="External"/><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30263"/>
            <a:ext cx="9144000" cy="2387600"/>
          </a:xfrm>
        </p:spPr>
        <p:txBody>
          <a:bodyPr>
            <a:normAutofit/>
          </a:bodyPr>
          <a:lstStyle/>
          <a:p>
            <a:r>
              <a:rPr lang="en-GB" sz="3600" dirty="0">
                <a:latin typeface="Arial" panose="020B0604020202020204" pitchFamily="34" charset="0"/>
                <a:ea typeface="Times New Roman" panose="02020603050405020304" pitchFamily="18" charset="0"/>
                <a:cs typeface="Times New Roman" panose="02020603050405020304" pitchFamily="18" charset="0"/>
              </a:rPr>
              <a:t>A Spreadsheet Program for Use in the Detection of Anomalous Numerical Data of the Type Frequently Encountered in Cell and Radiation Biology Colony Survivals</a:t>
            </a:r>
            <a:endParaRPr lang="en-US" sz="3600" dirty="0"/>
          </a:p>
        </p:txBody>
      </p:sp>
      <p:sp>
        <p:nvSpPr>
          <p:cNvPr id="3" name="Subtitle 2"/>
          <p:cNvSpPr>
            <a:spLocks noGrp="1"/>
          </p:cNvSpPr>
          <p:nvPr>
            <p:ph type="subTitle" idx="1"/>
          </p:nvPr>
        </p:nvSpPr>
        <p:spPr>
          <a:xfrm>
            <a:off x="1524000" y="3602038"/>
            <a:ext cx="9144000" cy="2824162"/>
          </a:xfrm>
        </p:spPr>
        <p:txBody>
          <a:bodyPr>
            <a:normAutofit fontScale="92500" lnSpcReduction="10000"/>
          </a:bodyPr>
          <a:lstStyle/>
          <a:p>
            <a:r>
              <a:rPr lang="en-US" dirty="0" smtClean="0"/>
              <a:t>Helene Z Hill</a:t>
            </a:r>
          </a:p>
          <a:p>
            <a:r>
              <a:rPr lang="en-US" dirty="0" smtClean="0"/>
              <a:t>Rutgers NJ Medical School, Newark, NJ</a:t>
            </a:r>
          </a:p>
          <a:p>
            <a:r>
              <a:rPr lang="en-US" dirty="0" smtClean="0"/>
              <a:t>And</a:t>
            </a:r>
          </a:p>
          <a:p>
            <a:r>
              <a:rPr lang="en-US" dirty="0" smtClean="0"/>
              <a:t>Joel Pitt</a:t>
            </a:r>
          </a:p>
          <a:p>
            <a:r>
              <a:rPr lang="en-US" dirty="0" smtClean="0"/>
              <a:t>Renaissance Associates, Princeton, NJ</a:t>
            </a:r>
            <a:endParaRPr lang="en-US" dirty="0"/>
          </a:p>
          <a:p>
            <a:r>
              <a:rPr lang="en-US" dirty="0" smtClean="0"/>
              <a:t>Radiation Research Society Annual Meeting</a:t>
            </a:r>
          </a:p>
          <a:p>
            <a:r>
              <a:rPr lang="en-US" dirty="0" smtClean="0"/>
              <a:t>September, 2014 </a:t>
            </a:r>
            <a:endParaRPr lang="en-US" dirty="0"/>
          </a:p>
        </p:txBody>
      </p:sp>
    </p:spTree>
    <p:extLst>
      <p:ext uri="{BB962C8B-B14F-4D97-AF65-F5344CB8AC3E}">
        <p14:creationId xmlns:p14="http://schemas.microsoft.com/office/powerpoint/2010/main" val="4304199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9296" y="2905618"/>
            <a:ext cx="3649027" cy="3348037"/>
          </a:xfrm>
          <a:prstGeom prst="rect">
            <a:avLst/>
          </a:prstGeom>
          <a:noFill/>
          <a:ln>
            <a:noFill/>
          </a:ln>
        </p:spPr>
      </p:pic>
      <p:sp>
        <p:nvSpPr>
          <p:cNvPr id="2" name="Title 1"/>
          <p:cNvSpPr>
            <a:spLocks noGrp="1"/>
          </p:cNvSpPr>
          <p:nvPr>
            <p:ph type="title"/>
          </p:nvPr>
        </p:nvSpPr>
        <p:spPr>
          <a:xfrm>
            <a:off x="770408" y="1026709"/>
            <a:ext cx="4334992" cy="1325563"/>
          </a:xfrm>
        </p:spPr>
        <p:txBody>
          <a:bodyPr>
            <a:noAutofit/>
          </a:bodyPr>
          <a:lstStyle/>
          <a:p>
            <a:r>
              <a:rPr lang="en-US" sz="1800" b="1" dirty="0" smtClean="0"/>
              <a:t>In the triplicate colony counts of one member of the laboratory, an unusually high number of triples contained the rounded mean.  This gave rise to the concept of the Mid Ratio</a:t>
            </a:r>
            <a:endParaRPr lang="en-US" sz="1800" b="1" dirty="0"/>
          </a:p>
        </p:txBody>
      </p:sp>
      <p:sp>
        <p:nvSpPr>
          <p:cNvPr id="3" name="TextBox 2"/>
          <p:cNvSpPr txBox="1"/>
          <p:nvPr/>
        </p:nvSpPr>
        <p:spPr>
          <a:xfrm>
            <a:off x="879144" y="2440440"/>
            <a:ext cx="3375660" cy="584775"/>
          </a:xfrm>
          <a:prstGeom prst="rect">
            <a:avLst/>
          </a:prstGeom>
          <a:noFill/>
        </p:spPr>
        <p:txBody>
          <a:bodyPr wrap="square" rtlCol="0">
            <a:spAutoFit/>
          </a:bodyPr>
          <a:lstStyle/>
          <a:p>
            <a:r>
              <a:rPr lang="en-US" b="1" dirty="0" smtClean="0"/>
              <a:t>Mid Ratio: (mid-lo)/(hi-lo)</a:t>
            </a:r>
          </a:p>
          <a:p>
            <a:r>
              <a:rPr lang="en-US" sz="1400" b="1" dirty="0" smtClean="0"/>
              <a:t>Sample Experiment</a:t>
            </a:r>
          </a:p>
        </p:txBody>
      </p:sp>
      <p:sp>
        <p:nvSpPr>
          <p:cNvPr id="5" name="TextBox 4"/>
          <p:cNvSpPr txBox="1"/>
          <p:nvPr/>
        </p:nvSpPr>
        <p:spPr>
          <a:xfrm>
            <a:off x="4333966" y="3373128"/>
            <a:ext cx="671979" cy="3354765"/>
          </a:xfrm>
          <a:prstGeom prst="rect">
            <a:avLst/>
          </a:prstGeom>
          <a:noFill/>
        </p:spPr>
        <p:txBody>
          <a:bodyPr wrap="none" rtlCol="0">
            <a:spAutoFit/>
          </a:bodyPr>
          <a:lstStyle/>
          <a:p>
            <a:r>
              <a:rPr lang="en-US" sz="1600" u="sng" dirty="0" smtClean="0"/>
              <a:t>Mid R</a:t>
            </a:r>
          </a:p>
          <a:p>
            <a:r>
              <a:rPr lang="en-US" sz="1600" dirty="0" smtClean="0"/>
              <a:t>0.63</a:t>
            </a:r>
          </a:p>
          <a:p>
            <a:r>
              <a:rPr lang="en-US" sz="1600" dirty="0" smtClean="0"/>
              <a:t>0.50</a:t>
            </a:r>
          </a:p>
          <a:p>
            <a:r>
              <a:rPr lang="en-US" sz="1600" dirty="0" smtClean="0"/>
              <a:t>0.53</a:t>
            </a:r>
          </a:p>
          <a:p>
            <a:r>
              <a:rPr lang="en-US" sz="1600" dirty="0" smtClean="0"/>
              <a:t>0.50</a:t>
            </a:r>
          </a:p>
          <a:p>
            <a:r>
              <a:rPr lang="en-US" sz="1600" dirty="0" smtClean="0"/>
              <a:t>0.45</a:t>
            </a:r>
          </a:p>
          <a:p>
            <a:r>
              <a:rPr lang="en-US" sz="1600" dirty="0" smtClean="0"/>
              <a:t>0.50</a:t>
            </a:r>
          </a:p>
          <a:p>
            <a:r>
              <a:rPr lang="en-US" sz="1600" dirty="0" smtClean="0"/>
              <a:t>0.43</a:t>
            </a:r>
          </a:p>
          <a:p>
            <a:r>
              <a:rPr lang="en-US" sz="1600" dirty="0" smtClean="0"/>
              <a:t>0.50</a:t>
            </a:r>
          </a:p>
          <a:p>
            <a:r>
              <a:rPr lang="en-US" sz="1600" dirty="0" smtClean="0"/>
              <a:t>0.50</a:t>
            </a:r>
          </a:p>
          <a:p>
            <a:r>
              <a:rPr lang="en-US" sz="1600" dirty="0" smtClean="0"/>
              <a:t>0.47</a:t>
            </a:r>
          </a:p>
          <a:p>
            <a:endParaRPr lang="en-US" dirty="0" smtClean="0"/>
          </a:p>
          <a:p>
            <a:endParaRPr lang="en-US" dirty="0"/>
          </a:p>
        </p:txBody>
      </p:sp>
      <p:sp>
        <p:nvSpPr>
          <p:cNvPr id="6" name="Title 1"/>
          <p:cNvSpPr txBox="1">
            <a:spLocks/>
          </p:cNvSpPr>
          <p:nvPr/>
        </p:nvSpPr>
        <p:spPr>
          <a:xfrm>
            <a:off x="6440947" y="136134"/>
            <a:ext cx="4076700" cy="12579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t>Mid-Ratio Distributions</a:t>
            </a:r>
            <a:endParaRPr lang="en-US" sz="2800" b="1" dirty="0"/>
          </a:p>
        </p:txBody>
      </p:sp>
      <p:pic>
        <p:nvPicPr>
          <p:cNvPr id="8" name="Picture 7"/>
          <p:cNvPicPr>
            <a:picLocks noChangeAspect="1"/>
          </p:cNvPicPr>
          <p:nvPr/>
        </p:nvPicPr>
        <p:blipFill>
          <a:blip r:embed="rId3"/>
          <a:stretch>
            <a:fillRect/>
          </a:stretch>
        </p:blipFill>
        <p:spPr>
          <a:xfrm>
            <a:off x="5088045" y="2654300"/>
            <a:ext cx="6903558" cy="3505200"/>
          </a:xfrm>
          <a:prstGeom prst="rect">
            <a:avLst/>
          </a:prstGeom>
        </p:spPr>
      </p:pic>
      <p:sp>
        <p:nvSpPr>
          <p:cNvPr id="9" name="TextBox 8"/>
          <p:cNvSpPr txBox="1"/>
          <p:nvPr/>
        </p:nvSpPr>
        <p:spPr>
          <a:xfrm>
            <a:off x="6018380" y="1089325"/>
            <a:ext cx="5373520" cy="1200329"/>
          </a:xfrm>
          <a:prstGeom prst="rect">
            <a:avLst/>
          </a:prstGeom>
          <a:noFill/>
        </p:spPr>
        <p:txBody>
          <a:bodyPr wrap="square" rtlCol="0">
            <a:spAutoFit/>
          </a:bodyPr>
          <a:lstStyle/>
          <a:p>
            <a:r>
              <a:rPr lang="en-US" b="1" dirty="0" smtClean="0">
                <a:latin typeface="+mj-lt"/>
              </a:rPr>
              <a:t>We compared the pooled mid-ratio distributions of colony triples of 9 members of the laboratory (Controls) with the distribution of the questioned member (Test Case)</a:t>
            </a:r>
            <a:endParaRPr lang="en-US" b="1" dirty="0">
              <a:latin typeface="+mj-lt"/>
            </a:endParaRPr>
          </a:p>
        </p:txBody>
      </p:sp>
      <p:sp>
        <p:nvSpPr>
          <p:cNvPr id="10" name="TextBox 9"/>
          <p:cNvSpPr txBox="1"/>
          <p:nvPr/>
        </p:nvSpPr>
        <p:spPr>
          <a:xfrm>
            <a:off x="879144" y="503489"/>
            <a:ext cx="2334405" cy="523220"/>
          </a:xfrm>
          <a:prstGeom prst="rect">
            <a:avLst/>
          </a:prstGeom>
          <a:noFill/>
        </p:spPr>
        <p:txBody>
          <a:bodyPr wrap="square" rtlCol="0">
            <a:spAutoFit/>
          </a:bodyPr>
          <a:lstStyle/>
          <a:p>
            <a:r>
              <a:rPr lang="en-US" sz="2800" b="1" dirty="0" smtClean="0"/>
              <a:t>The Mid-Ratio</a:t>
            </a:r>
            <a:endParaRPr lang="en-US" sz="2800" b="1" dirty="0"/>
          </a:p>
        </p:txBody>
      </p:sp>
    </p:spTree>
    <p:extLst>
      <p:ext uri="{BB962C8B-B14F-4D97-AF65-F5344CB8AC3E}">
        <p14:creationId xmlns:p14="http://schemas.microsoft.com/office/powerpoint/2010/main" val="29019255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496" y="346737"/>
            <a:ext cx="3937000" cy="461387"/>
          </a:xfrm>
        </p:spPr>
        <p:txBody>
          <a:bodyPr>
            <a:normAutofit fontScale="90000"/>
          </a:bodyPr>
          <a:lstStyle/>
          <a:p>
            <a:r>
              <a:rPr lang="en-US" sz="3200" b="1" dirty="0" smtClean="0"/>
              <a:t>The Spreadsheet</a:t>
            </a:r>
            <a:br>
              <a:rPr lang="en-US" sz="3200" b="1" dirty="0" smtClean="0"/>
            </a:br>
            <a:endParaRPr lang="en-US" sz="3200" b="1" dirty="0"/>
          </a:p>
        </p:txBody>
      </p:sp>
      <p:pic>
        <p:nvPicPr>
          <p:cNvPr id="5" name="Picture 4"/>
          <p:cNvPicPr>
            <a:picLocks noChangeAspect="1"/>
          </p:cNvPicPr>
          <p:nvPr/>
        </p:nvPicPr>
        <p:blipFill>
          <a:blip r:embed="rId3"/>
          <a:stretch>
            <a:fillRect/>
          </a:stretch>
        </p:blipFill>
        <p:spPr>
          <a:xfrm>
            <a:off x="163012" y="3349681"/>
            <a:ext cx="5981345" cy="2609496"/>
          </a:xfrm>
          <a:prstGeom prst="rect">
            <a:avLst/>
          </a:prstGeom>
        </p:spPr>
      </p:pic>
      <p:graphicFrame>
        <p:nvGraphicFramePr>
          <p:cNvPr id="4" name="Object 3"/>
          <p:cNvGraphicFramePr>
            <a:graphicFrameLocks noChangeAspect="1"/>
          </p:cNvGraphicFramePr>
          <p:nvPr>
            <p:extLst>
              <p:ext uri="{D42A27DB-BD31-4B8C-83A1-F6EECF244321}">
                <p14:modId xmlns:p14="http://schemas.microsoft.com/office/powerpoint/2010/main" val="3502615493"/>
              </p:ext>
            </p:extLst>
          </p:nvPr>
        </p:nvGraphicFramePr>
        <p:xfrm>
          <a:off x="6230938" y="846138"/>
          <a:ext cx="5392737" cy="5418137"/>
        </p:xfrm>
        <a:graphic>
          <a:graphicData uri="http://schemas.openxmlformats.org/presentationml/2006/ole">
            <mc:AlternateContent xmlns:mc="http://schemas.openxmlformats.org/markup-compatibility/2006">
              <mc:Choice xmlns:v="urn:schemas-microsoft-com:vml" Requires="v">
                <p:oleObj spid="_x0000_s3147" name="Macro-Enabled Worksheet" r:id="rId4" imgW="12334948" imgH="12392111" progId="Excel.SheetMacroEnabled.12">
                  <p:embed/>
                </p:oleObj>
              </mc:Choice>
              <mc:Fallback>
                <p:oleObj name="Macro-Enabled Worksheet" r:id="rId4" imgW="12334948" imgH="12392111" progId="Excel.SheetMacroEnabled.12">
                  <p:embed/>
                  <p:pic>
                    <p:nvPicPr>
                      <p:cNvPr id="0" name=""/>
                      <p:cNvPicPr/>
                      <p:nvPr/>
                    </p:nvPicPr>
                    <p:blipFill>
                      <a:blip r:embed="rId5"/>
                      <a:stretch>
                        <a:fillRect/>
                      </a:stretch>
                    </p:blipFill>
                    <p:spPr>
                      <a:xfrm>
                        <a:off x="6230938" y="846138"/>
                        <a:ext cx="5392737" cy="5418137"/>
                      </a:xfrm>
                      <a:prstGeom prst="rect">
                        <a:avLst/>
                      </a:prstGeom>
                      <a:noFill/>
                      <a:ln>
                        <a:noFill/>
                      </a:ln>
                    </p:spPr>
                  </p:pic>
                </p:oleObj>
              </mc:Fallback>
            </mc:AlternateContent>
          </a:graphicData>
        </a:graphic>
      </p:graphicFrame>
      <p:sp>
        <p:nvSpPr>
          <p:cNvPr id="3" name="Freeform 2"/>
          <p:cNvSpPr/>
          <p:nvPr/>
        </p:nvSpPr>
        <p:spPr>
          <a:xfrm>
            <a:off x="6477000" y="4356100"/>
            <a:ext cx="2070100" cy="1739900"/>
          </a:xfrm>
          <a:custGeom>
            <a:avLst/>
            <a:gdLst>
              <a:gd name="connsiteX0" fmla="*/ 787400 w 2070100"/>
              <a:gd name="connsiteY0" fmla="*/ 0 h 1739900"/>
              <a:gd name="connsiteX1" fmla="*/ 1041400 w 2070100"/>
              <a:gd name="connsiteY1" fmla="*/ 25400 h 1739900"/>
              <a:gd name="connsiteX2" fmla="*/ 1130300 w 2070100"/>
              <a:gd name="connsiteY2" fmla="*/ 38100 h 1739900"/>
              <a:gd name="connsiteX3" fmla="*/ 1511300 w 2070100"/>
              <a:gd name="connsiteY3" fmla="*/ 50800 h 1739900"/>
              <a:gd name="connsiteX4" fmla="*/ 1549400 w 2070100"/>
              <a:gd name="connsiteY4" fmla="*/ 63500 h 1739900"/>
              <a:gd name="connsiteX5" fmla="*/ 1625600 w 2070100"/>
              <a:gd name="connsiteY5" fmla="*/ 152400 h 1739900"/>
              <a:gd name="connsiteX6" fmla="*/ 1651000 w 2070100"/>
              <a:gd name="connsiteY6" fmla="*/ 190500 h 1739900"/>
              <a:gd name="connsiteX7" fmla="*/ 1727200 w 2070100"/>
              <a:gd name="connsiteY7" fmla="*/ 241300 h 1739900"/>
              <a:gd name="connsiteX8" fmla="*/ 1765300 w 2070100"/>
              <a:gd name="connsiteY8" fmla="*/ 279400 h 1739900"/>
              <a:gd name="connsiteX9" fmla="*/ 1841500 w 2070100"/>
              <a:gd name="connsiteY9" fmla="*/ 330200 h 1739900"/>
              <a:gd name="connsiteX10" fmla="*/ 1917700 w 2070100"/>
              <a:gd name="connsiteY10" fmla="*/ 444500 h 1739900"/>
              <a:gd name="connsiteX11" fmla="*/ 1943100 w 2070100"/>
              <a:gd name="connsiteY11" fmla="*/ 482600 h 1739900"/>
              <a:gd name="connsiteX12" fmla="*/ 1955800 w 2070100"/>
              <a:gd name="connsiteY12" fmla="*/ 533400 h 1739900"/>
              <a:gd name="connsiteX13" fmla="*/ 1968500 w 2070100"/>
              <a:gd name="connsiteY13" fmla="*/ 571500 h 1739900"/>
              <a:gd name="connsiteX14" fmla="*/ 1993900 w 2070100"/>
              <a:gd name="connsiteY14" fmla="*/ 673100 h 1739900"/>
              <a:gd name="connsiteX15" fmla="*/ 2019300 w 2070100"/>
              <a:gd name="connsiteY15" fmla="*/ 749300 h 1739900"/>
              <a:gd name="connsiteX16" fmla="*/ 2044700 w 2070100"/>
              <a:gd name="connsiteY16" fmla="*/ 787400 h 1739900"/>
              <a:gd name="connsiteX17" fmla="*/ 2070100 w 2070100"/>
              <a:gd name="connsiteY17" fmla="*/ 863600 h 1739900"/>
              <a:gd name="connsiteX18" fmla="*/ 2057400 w 2070100"/>
              <a:gd name="connsiteY18" fmla="*/ 1054100 h 1739900"/>
              <a:gd name="connsiteX19" fmla="*/ 2032000 w 2070100"/>
              <a:gd name="connsiteY19" fmla="*/ 1130300 h 1739900"/>
              <a:gd name="connsiteX20" fmla="*/ 1968500 w 2070100"/>
              <a:gd name="connsiteY20" fmla="*/ 1244600 h 1739900"/>
              <a:gd name="connsiteX21" fmla="*/ 1943100 w 2070100"/>
              <a:gd name="connsiteY21" fmla="*/ 1282700 h 1739900"/>
              <a:gd name="connsiteX22" fmla="*/ 1905000 w 2070100"/>
              <a:gd name="connsiteY22" fmla="*/ 1308100 h 1739900"/>
              <a:gd name="connsiteX23" fmla="*/ 1866900 w 2070100"/>
              <a:gd name="connsiteY23" fmla="*/ 1384300 h 1739900"/>
              <a:gd name="connsiteX24" fmla="*/ 1790700 w 2070100"/>
              <a:gd name="connsiteY24" fmla="*/ 1435100 h 1739900"/>
              <a:gd name="connsiteX25" fmla="*/ 1689100 w 2070100"/>
              <a:gd name="connsiteY25" fmla="*/ 1524000 h 1739900"/>
              <a:gd name="connsiteX26" fmla="*/ 1651000 w 2070100"/>
              <a:gd name="connsiteY26" fmla="*/ 1549400 h 1739900"/>
              <a:gd name="connsiteX27" fmla="*/ 1612900 w 2070100"/>
              <a:gd name="connsiteY27" fmla="*/ 1574800 h 1739900"/>
              <a:gd name="connsiteX28" fmla="*/ 1574800 w 2070100"/>
              <a:gd name="connsiteY28" fmla="*/ 1587500 h 1739900"/>
              <a:gd name="connsiteX29" fmla="*/ 1460500 w 2070100"/>
              <a:gd name="connsiteY29" fmla="*/ 1638300 h 1739900"/>
              <a:gd name="connsiteX30" fmla="*/ 1422400 w 2070100"/>
              <a:gd name="connsiteY30" fmla="*/ 1651000 h 1739900"/>
              <a:gd name="connsiteX31" fmla="*/ 1384300 w 2070100"/>
              <a:gd name="connsiteY31" fmla="*/ 1663700 h 1739900"/>
              <a:gd name="connsiteX32" fmla="*/ 1346200 w 2070100"/>
              <a:gd name="connsiteY32" fmla="*/ 1689100 h 1739900"/>
              <a:gd name="connsiteX33" fmla="*/ 1308100 w 2070100"/>
              <a:gd name="connsiteY33" fmla="*/ 1701800 h 1739900"/>
              <a:gd name="connsiteX34" fmla="*/ 1117600 w 2070100"/>
              <a:gd name="connsiteY34" fmla="*/ 1739900 h 1739900"/>
              <a:gd name="connsiteX35" fmla="*/ 520700 w 2070100"/>
              <a:gd name="connsiteY35" fmla="*/ 1727200 h 1739900"/>
              <a:gd name="connsiteX36" fmla="*/ 355600 w 2070100"/>
              <a:gd name="connsiteY36" fmla="*/ 1689100 h 1739900"/>
              <a:gd name="connsiteX37" fmla="*/ 317500 w 2070100"/>
              <a:gd name="connsiteY37" fmla="*/ 1676400 h 1739900"/>
              <a:gd name="connsiteX38" fmla="*/ 279400 w 2070100"/>
              <a:gd name="connsiteY38" fmla="*/ 1651000 h 1739900"/>
              <a:gd name="connsiteX39" fmla="*/ 101600 w 2070100"/>
              <a:gd name="connsiteY39" fmla="*/ 1549400 h 1739900"/>
              <a:gd name="connsiteX40" fmla="*/ 63500 w 2070100"/>
              <a:gd name="connsiteY40" fmla="*/ 1511300 h 1739900"/>
              <a:gd name="connsiteX41" fmla="*/ 12700 w 2070100"/>
              <a:gd name="connsiteY41" fmla="*/ 1435100 h 1739900"/>
              <a:gd name="connsiteX42" fmla="*/ 0 w 2070100"/>
              <a:gd name="connsiteY42" fmla="*/ 1397000 h 1739900"/>
              <a:gd name="connsiteX43" fmla="*/ 12700 w 2070100"/>
              <a:gd name="connsiteY43" fmla="*/ 1168400 h 1739900"/>
              <a:gd name="connsiteX44" fmla="*/ 25400 w 2070100"/>
              <a:gd name="connsiteY44" fmla="*/ 1130300 h 1739900"/>
              <a:gd name="connsiteX45" fmla="*/ 38100 w 2070100"/>
              <a:gd name="connsiteY45" fmla="*/ 571500 h 1739900"/>
              <a:gd name="connsiteX46" fmla="*/ 114300 w 2070100"/>
              <a:gd name="connsiteY46" fmla="*/ 419100 h 1739900"/>
              <a:gd name="connsiteX47" fmla="*/ 152400 w 2070100"/>
              <a:gd name="connsiteY47" fmla="*/ 381000 h 1739900"/>
              <a:gd name="connsiteX48" fmla="*/ 203200 w 2070100"/>
              <a:gd name="connsiteY48" fmla="*/ 304800 h 1739900"/>
              <a:gd name="connsiteX49" fmla="*/ 266700 w 2070100"/>
              <a:gd name="connsiteY49" fmla="*/ 241300 h 1739900"/>
              <a:gd name="connsiteX50" fmla="*/ 279400 w 2070100"/>
              <a:gd name="connsiteY50" fmla="*/ 203200 h 1739900"/>
              <a:gd name="connsiteX51" fmla="*/ 355600 w 2070100"/>
              <a:gd name="connsiteY51" fmla="*/ 165100 h 1739900"/>
              <a:gd name="connsiteX52" fmla="*/ 393700 w 2070100"/>
              <a:gd name="connsiteY52" fmla="*/ 139700 h 1739900"/>
              <a:gd name="connsiteX53" fmla="*/ 469900 w 2070100"/>
              <a:gd name="connsiteY53" fmla="*/ 114300 h 1739900"/>
              <a:gd name="connsiteX54" fmla="*/ 584200 w 2070100"/>
              <a:gd name="connsiteY54" fmla="*/ 63500 h 1739900"/>
              <a:gd name="connsiteX55" fmla="*/ 622300 w 2070100"/>
              <a:gd name="connsiteY55" fmla="*/ 50800 h 1739900"/>
              <a:gd name="connsiteX56" fmla="*/ 685800 w 2070100"/>
              <a:gd name="connsiteY56" fmla="*/ 38100 h 1739900"/>
              <a:gd name="connsiteX57" fmla="*/ 787400 w 2070100"/>
              <a:gd name="connsiteY57" fmla="*/ 12700 h 1739900"/>
              <a:gd name="connsiteX58" fmla="*/ 927100 w 2070100"/>
              <a:gd name="connsiteY58" fmla="*/ 25400 h 1739900"/>
              <a:gd name="connsiteX59" fmla="*/ 977900 w 2070100"/>
              <a:gd name="connsiteY59" fmla="*/ 63500 h 173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070100" h="1739900">
                <a:moveTo>
                  <a:pt x="787400" y="0"/>
                </a:moveTo>
                <a:cubicBezTo>
                  <a:pt x="1078260" y="36357"/>
                  <a:pt x="647863" y="-16025"/>
                  <a:pt x="1041400" y="25400"/>
                </a:cubicBezTo>
                <a:cubicBezTo>
                  <a:pt x="1071170" y="28534"/>
                  <a:pt x="1100409" y="36484"/>
                  <a:pt x="1130300" y="38100"/>
                </a:cubicBezTo>
                <a:cubicBezTo>
                  <a:pt x="1257185" y="44959"/>
                  <a:pt x="1384300" y="46567"/>
                  <a:pt x="1511300" y="50800"/>
                </a:cubicBezTo>
                <a:cubicBezTo>
                  <a:pt x="1524000" y="55033"/>
                  <a:pt x="1538261" y="56074"/>
                  <a:pt x="1549400" y="63500"/>
                </a:cubicBezTo>
                <a:cubicBezTo>
                  <a:pt x="1574575" y="80284"/>
                  <a:pt x="1609594" y="129992"/>
                  <a:pt x="1625600" y="152400"/>
                </a:cubicBezTo>
                <a:cubicBezTo>
                  <a:pt x="1634472" y="164820"/>
                  <a:pt x="1639513" y="180449"/>
                  <a:pt x="1651000" y="190500"/>
                </a:cubicBezTo>
                <a:cubicBezTo>
                  <a:pt x="1673974" y="210602"/>
                  <a:pt x="1705614" y="219714"/>
                  <a:pt x="1727200" y="241300"/>
                </a:cubicBezTo>
                <a:cubicBezTo>
                  <a:pt x="1739900" y="254000"/>
                  <a:pt x="1751123" y="268373"/>
                  <a:pt x="1765300" y="279400"/>
                </a:cubicBezTo>
                <a:cubicBezTo>
                  <a:pt x="1789397" y="298142"/>
                  <a:pt x="1841500" y="330200"/>
                  <a:pt x="1841500" y="330200"/>
                </a:cubicBezTo>
                <a:lnTo>
                  <a:pt x="1917700" y="444500"/>
                </a:lnTo>
                <a:lnTo>
                  <a:pt x="1943100" y="482600"/>
                </a:lnTo>
                <a:cubicBezTo>
                  <a:pt x="1947333" y="499533"/>
                  <a:pt x="1951005" y="516617"/>
                  <a:pt x="1955800" y="533400"/>
                </a:cubicBezTo>
                <a:cubicBezTo>
                  <a:pt x="1959478" y="546272"/>
                  <a:pt x="1964978" y="558585"/>
                  <a:pt x="1968500" y="571500"/>
                </a:cubicBezTo>
                <a:cubicBezTo>
                  <a:pt x="1977685" y="605179"/>
                  <a:pt x="1982861" y="639982"/>
                  <a:pt x="1993900" y="673100"/>
                </a:cubicBezTo>
                <a:cubicBezTo>
                  <a:pt x="2002367" y="698500"/>
                  <a:pt x="2004448" y="727023"/>
                  <a:pt x="2019300" y="749300"/>
                </a:cubicBezTo>
                <a:cubicBezTo>
                  <a:pt x="2027767" y="762000"/>
                  <a:pt x="2038501" y="773452"/>
                  <a:pt x="2044700" y="787400"/>
                </a:cubicBezTo>
                <a:cubicBezTo>
                  <a:pt x="2055574" y="811866"/>
                  <a:pt x="2070100" y="863600"/>
                  <a:pt x="2070100" y="863600"/>
                </a:cubicBezTo>
                <a:cubicBezTo>
                  <a:pt x="2065867" y="927100"/>
                  <a:pt x="2066400" y="991099"/>
                  <a:pt x="2057400" y="1054100"/>
                </a:cubicBezTo>
                <a:cubicBezTo>
                  <a:pt x="2053614" y="1080605"/>
                  <a:pt x="2040467" y="1104900"/>
                  <a:pt x="2032000" y="1130300"/>
                </a:cubicBezTo>
                <a:cubicBezTo>
                  <a:pt x="2009647" y="1197360"/>
                  <a:pt x="2026726" y="1157261"/>
                  <a:pt x="1968500" y="1244600"/>
                </a:cubicBezTo>
                <a:cubicBezTo>
                  <a:pt x="1960033" y="1257300"/>
                  <a:pt x="1955800" y="1274233"/>
                  <a:pt x="1943100" y="1282700"/>
                </a:cubicBezTo>
                <a:lnTo>
                  <a:pt x="1905000" y="1308100"/>
                </a:lnTo>
                <a:cubicBezTo>
                  <a:pt x="1895941" y="1335277"/>
                  <a:pt x="1890071" y="1364025"/>
                  <a:pt x="1866900" y="1384300"/>
                </a:cubicBezTo>
                <a:cubicBezTo>
                  <a:pt x="1843926" y="1404402"/>
                  <a:pt x="1790700" y="1435100"/>
                  <a:pt x="1790700" y="1435100"/>
                </a:cubicBezTo>
                <a:cubicBezTo>
                  <a:pt x="1748367" y="1498600"/>
                  <a:pt x="1778000" y="1464733"/>
                  <a:pt x="1689100" y="1524000"/>
                </a:cubicBezTo>
                <a:lnTo>
                  <a:pt x="1651000" y="1549400"/>
                </a:lnTo>
                <a:cubicBezTo>
                  <a:pt x="1638300" y="1557867"/>
                  <a:pt x="1627380" y="1569973"/>
                  <a:pt x="1612900" y="1574800"/>
                </a:cubicBezTo>
                <a:cubicBezTo>
                  <a:pt x="1600200" y="1579033"/>
                  <a:pt x="1586774" y="1581513"/>
                  <a:pt x="1574800" y="1587500"/>
                </a:cubicBezTo>
                <a:cubicBezTo>
                  <a:pt x="1454045" y="1647877"/>
                  <a:pt x="1657089" y="1572770"/>
                  <a:pt x="1460500" y="1638300"/>
                </a:cubicBezTo>
                <a:lnTo>
                  <a:pt x="1422400" y="1651000"/>
                </a:lnTo>
                <a:cubicBezTo>
                  <a:pt x="1409700" y="1655233"/>
                  <a:pt x="1395439" y="1656274"/>
                  <a:pt x="1384300" y="1663700"/>
                </a:cubicBezTo>
                <a:cubicBezTo>
                  <a:pt x="1371600" y="1672167"/>
                  <a:pt x="1359852" y="1682274"/>
                  <a:pt x="1346200" y="1689100"/>
                </a:cubicBezTo>
                <a:cubicBezTo>
                  <a:pt x="1334226" y="1695087"/>
                  <a:pt x="1321015" y="1698278"/>
                  <a:pt x="1308100" y="1701800"/>
                </a:cubicBezTo>
                <a:cubicBezTo>
                  <a:pt x="1200322" y="1731194"/>
                  <a:pt x="1221454" y="1725064"/>
                  <a:pt x="1117600" y="1739900"/>
                </a:cubicBezTo>
                <a:lnTo>
                  <a:pt x="520700" y="1727200"/>
                </a:lnTo>
                <a:cubicBezTo>
                  <a:pt x="446511" y="1724452"/>
                  <a:pt x="423333" y="1711678"/>
                  <a:pt x="355600" y="1689100"/>
                </a:cubicBezTo>
                <a:cubicBezTo>
                  <a:pt x="342900" y="1684867"/>
                  <a:pt x="328639" y="1683826"/>
                  <a:pt x="317500" y="1676400"/>
                </a:cubicBezTo>
                <a:cubicBezTo>
                  <a:pt x="304800" y="1667933"/>
                  <a:pt x="292800" y="1658309"/>
                  <a:pt x="279400" y="1651000"/>
                </a:cubicBezTo>
                <a:cubicBezTo>
                  <a:pt x="235572" y="1627094"/>
                  <a:pt x="140714" y="1588514"/>
                  <a:pt x="101600" y="1549400"/>
                </a:cubicBezTo>
                <a:cubicBezTo>
                  <a:pt x="88900" y="1536700"/>
                  <a:pt x="74527" y="1525477"/>
                  <a:pt x="63500" y="1511300"/>
                </a:cubicBezTo>
                <a:cubicBezTo>
                  <a:pt x="44758" y="1487203"/>
                  <a:pt x="22353" y="1464060"/>
                  <a:pt x="12700" y="1435100"/>
                </a:cubicBezTo>
                <a:lnTo>
                  <a:pt x="0" y="1397000"/>
                </a:lnTo>
                <a:cubicBezTo>
                  <a:pt x="4233" y="1320800"/>
                  <a:pt x="5464" y="1244374"/>
                  <a:pt x="12700" y="1168400"/>
                </a:cubicBezTo>
                <a:cubicBezTo>
                  <a:pt x="13969" y="1155073"/>
                  <a:pt x="24831" y="1143675"/>
                  <a:pt x="25400" y="1130300"/>
                </a:cubicBezTo>
                <a:cubicBezTo>
                  <a:pt x="33321" y="944154"/>
                  <a:pt x="26941" y="757480"/>
                  <a:pt x="38100" y="571500"/>
                </a:cubicBezTo>
                <a:cubicBezTo>
                  <a:pt x="40737" y="527546"/>
                  <a:pt x="85609" y="447791"/>
                  <a:pt x="114300" y="419100"/>
                </a:cubicBezTo>
                <a:lnTo>
                  <a:pt x="152400" y="381000"/>
                </a:lnTo>
                <a:cubicBezTo>
                  <a:pt x="174719" y="314043"/>
                  <a:pt x="150349" y="368221"/>
                  <a:pt x="203200" y="304800"/>
                </a:cubicBezTo>
                <a:cubicBezTo>
                  <a:pt x="256117" y="241300"/>
                  <a:pt x="196850" y="287867"/>
                  <a:pt x="266700" y="241300"/>
                </a:cubicBezTo>
                <a:cubicBezTo>
                  <a:pt x="270933" y="228600"/>
                  <a:pt x="271037" y="213653"/>
                  <a:pt x="279400" y="203200"/>
                </a:cubicBezTo>
                <a:cubicBezTo>
                  <a:pt x="303664" y="172870"/>
                  <a:pt x="324924" y="180438"/>
                  <a:pt x="355600" y="165100"/>
                </a:cubicBezTo>
                <a:cubicBezTo>
                  <a:pt x="369252" y="158274"/>
                  <a:pt x="379752" y="145899"/>
                  <a:pt x="393700" y="139700"/>
                </a:cubicBezTo>
                <a:cubicBezTo>
                  <a:pt x="418166" y="128826"/>
                  <a:pt x="447623" y="129152"/>
                  <a:pt x="469900" y="114300"/>
                </a:cubicBezTo>
                <a:cubicBezTo>
                  <a:pt x="530277" y="74048"/>
                  <a:pt x="493520" y="93727"/>
                  <a:pt x="584200" y="63500"/>
                </a:cubicBezTo>
                <a:cubicBezTo>
                  <a:pt x="596900" y="59267"/>
                  <a:pt x="609173" y="53425"/>
                  <a:pt x="622300" y="50800"/>
                </a:cubicBezTo>
                <a:cubicBezTo>
                  <a:pt x="643467" y="46567"/>
                  <a:pt x="664767" y="42954"/>
                  <a:pt x="685800" y="38100"/>
                </a:cubicBezTo>
                <a:cubicBezTo>
                  <a:pt x="719815" y="30250"/>
                  <a:pt x="787400" y="12700"/>
                  <a:pt x="787400" y="12700"/>
                </a:cubicBezTo>
                <a:cubicBezTo>
                  <a:pt x="833967" y="16933"/>
                  <a:pt x="882140" y="12554"/>
                  <a:pt x="927100" y="25400"/>
                </a:cubicBezTo>
                <a:cubicBezTo>
                  <a:pt x="1070927" y="66493"/>
                  <a:pt x="923025" y="63500"/>
                  <a:pt x="977900" y="63500"/>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6170256" y="2324383"/>
            <a:ext cx="3291969" cy="337952"/>
          </a:xfrm>
          <a:custGeom>
            <a:avLst/>
            <a:gdLst>
              <a:gd name="connsiteX0" fmla="*/ 187001 w 3291969"/>
              <a:gd name="connsiteY0" fmla="*/ 2050 h 337952"/>
              <a:gd name="connsiteX1" fmla="*/ 218103 w 3291969"/>
              <a:gd name="connsiteY1" fmla="*/ 8270 h 337952"/>
              <a:gd name="connsiteX2" fmla="*/ 255426 w 3291969"/>
              <a:gd name="connsiteY2" fmla="*/ 20711 h 337952"/>
              <a:gd name="connsiteX3" fmla="*/ 323850 w 3291969"/>
              <a:gd name="connsiteY3" fmla="*/ 26931 h 337952"/>
              <a:gd name="connsiteX4" fmla="*/ 367393 w 3291969"/>
              <a:gd name="connsiteY4" fmla="*/ 39372 h 337952"/>
              <a:gd name="connsiteX5" fmla="*/ 473140 w 3291969"/>
              <a:gd name="connsiteY5" fmla="*/ 33152 h 337952"/>
              <a:gd name="connsiteX6" fmla="*/ 522903 w 3291969"/>
              <a:gd name="connsiteY6" fmla="*/ 26931 h 337952"/>
              <a:gd name="connsiteX7" fmla="*/ 802822 w 3291969"/>
              <a:gd name="connsiteY7" fmla="*/ 39372 h 337952"/>
              <a:gd name="connsiteX8" fmla="*/ 952111 w 3291969"/>
              <a:gd name="connsiteY8" fmla="*/ 33152 h 337952"/>
              <a:gd name="connsiteX9" fmla="*/ 989434 w 3291969"/>
              <a:gd name="connsiteY9" fmla="*/ 20711 h 337952"/>
              <a:gd name="connsiteX10" fmla="*/ 1151164 w 3291969"/>
              <a:gd name="connsiteY10" fmla="*/ 26931 h 337952"/>
              <a:gd name="connsiteX11" fmla="*/ 1207148 w 3291969"/>
              <a:gd name="connsiteY11" fmla="*/ 33152 h 337952"/>
              <a:gd name="connsiteX12" fmla="*/ 1524389 w 3291969"/>
              <a:gd name="connsiteY12" fmla="*/ 26931 h 337952"/>
              <a:gd name="connsiteX13" fmla="*/ 1872732 w 3291969"/>
              <a:gd name="connsiteY13" fmla="*/ 14490 h 337952"/>
              <a:gd name="connsiteX14" fmla="*/ 2656503 w 3291969"/>
              <a:gd name="connsiteY14" fmla="*/ 20711 h 337952"/>
              <a:gd name="connsiteX15" fmla="*/ 3060830 w 3291969"/>
              <a:gd name="connsiteY15" fmla="*/ 26931 h 337952"/>
              <a:gd name="connsiteX16" fmla="*/ 3085711 w 3291969"/>
              <a:gd name="connsiteY16" fmla="*/ 33152 h 337952"/>
              <a:gd name="connsiteX17" fmla="*/ 3160356 w 3291969"/>
              <a:gd name="connsiteY17" fmla="*/ 45593 h 337952"/>
              <a:gd name="connsiteX18" fmla="*/ 3179017 w 3291969"/>
              <a:gd name="connsiteY18" fmla="*/ 51813 h 337952"/>
              <a:gd name="connsiteX19" fmla="*/ 3241222 w 3291969"/>
              <a:gd name="connsiteY19" fmla="*/ 64254 h 337952"/>
              <a:gd name="connsiteX20" fmla="*/ 3259883 w 3291969"/>
              <a:gd name="connsiteY20" fmla="*/ 76695 h 337952"/>
              <a:gd name="connsiteX21" fmla="*/ 3266103 w 3291969"/>
              <a:gd name="connsiteY21" fmla="*/ 95356 h 337952"/>
              <a:gd name="connsiteX22" fmla="*/ 3278544 w 3291969"/>
              <a:gd name="connsiteY22" fmla="*/ 114017 h 337952"/>
              <a:gd name="connsiteX23" fmla="*/ 3290985 w 3291969"/>
              <a:gd name="connsiteY23" fmla="*/ 225984 h 337952"/>
              <a:gd name="connsiteX24" fmla="*/ 3284764 w 3291969"/>
              <a:gd name="connsiteY24" fmla="*/ 294409 h 337952"/>
              <a:gd name="connsiteX25" fmla="*/ 3247442 w 3291969"/>
              <a:gd name="connsiteY25" fmla="*/ 306850 h 337952"/>
              <a:gd name="connsiteX26" fmla="*/ 3228781 w 3291969"/>
              <a:gd name="connsiteY26" fmla="*/ 319290 h 337952"/>
              <a:gd name="connsiteX27" fmla="*/ 3179017 w 3291969"/>
              <a:gd name="connsiteY27" fmla="*/ 331731 h 337952"/>
              <a:gd name="connsiteX28" fmla="*/ 3160356 w 3291969"/>
              <a:gd name="connsiteY28" fmla="*/ 337952 h 337952"/>
              <a:gd name="connsiteX29" fmla="*/ 2998626 w 3291969"/>
              <a:gd name="connsiteY29" fmla="*/ 331731 h 337952"/>
              <a:gd name="connsiteX30" fmla="*/ 2917760 w 3291969"/>
              <a:gd name="connsiteY30" fmla="*/ 325511 h 337952"/>
              <a:gd name="connsiteX31" fmla="*/ 2650283 w 3291969"/>
              <a:gd name="connsiteY31" fmla="*/ 319290 h 337952"/>
              <a:gd name="connsiteX32" fmla="*/ 2357924 w 3291969"/>
              <a:gd name="connsiteY32" fmla="*/ 306850 h 337952"/>
              <a:gd name="connsiteX33" fmla="*/ 2022022 w 3291969"/>
              <a:gd name="connsiteY33" fmla="*/ 300629 h 337952"/>
              <a:gd name="connsiteX34" fmla="*/ 1860291 w 3291969"/>
              <a:gd name="connsiteY34" fmla="*/ 281968 h 337952"/>
              <a:gd name="connsiteX35" fmla="*/ 1232030 w 3291969"/>
              <a:gd name="connsiteY35" fmla="*/ 275748 h 337952"/>
              <a:gd name="connsiteX36" fmla="*/ 840144 w 3291969"/>
              <a:gd name="connsiteY36" fmla="*/ 281968 h 337952"/>
              <a:gd name="connsiteX37" fmla="*/ 784160 w 3291969"/>
              <a:gd name="connsiteY37" fmla="*/ 288188 h 337952"/>
              <a:gd name="connsiteX38" fmla="*/ 634871 w 3291969"/>
              <a:gd name="connsiteY38" fmla="*/ 281968 h 337952"/>
              <a:gd name="connsiteX39" fmla="*/ 597548 w 3291969"/>
              <a:gd name="connsiteY39" fmla="*/ 269527 h 337952"/>
              <a:gd name="connsiteX40" fmla="*/ 572666 w 3291969"/>
              <a:gd name="connsiteY40" fmla="*/ 263307 h 337952"/>
              <a:gd name="connsiteX41" fmla="*/ 535344 w 3291969"/>
              <a:gd name="connsiteY41" fmla="*/ 250866 h 337952"/>
              <a:gd name="connsiteX42" fmla="*/ 516683 w 3291969"/>
              <a:gd name="connsiteY42" fmla="*/ 244646 h 337952"/>
              <a:gd name="connsiteX43" fmla="*/ 479360 w 3291969"/>
              <a:gd name="connsiteY43" fmla="*/ 238425 h 337952"/>
              <a:gd name="connsiteX44" fmla="*/ 410936 w 3291969"/>
              <a:gd name="connsiteY44" fmla="*/ 244646 h 337952"/>
              <a:gd name="connsiteX45" fmla="*/ 392275 w 3291969"/>
              <a:gd name="connsiteY45" fmla="*/ 257086 h 337952"/>
              <a:gd name="connsiteX46" fmla="*/ 373613 w 3291969"/>
              <a:gd name="connsiteY46" fmla="*/ 263307 h 337952"/>
              <a:gd name="connsiteX47" fmla="*/ 242985 w 3291969"/>
              <a:gd name="connsiteY47" fmla="*/ 257086 h 337952"/>
              <a:gd name="connsiteX48" fmla="*/ 12830 w 3291969"/>
              <a:gd name="connsiteY48" fmla="*/ 238425 h 337952"/>
              <a:gd name="connsiteX49" fmla="*/ 389 w 3291969"/>
              <a:gd name="connsiteY49" fmla="*/ 201103 h 337952"/>
              <a:gd name="connsiteX50" fmla="*/ 19050 w 3291969"/>
              <a:gd name="connsiteY50" fmla="*/ 151339 h 337952"/>
              <a:gd name="connsiteX51" fmla="*/ 25271 w 3291969"/>
              <a:gd name="connsiteY51" fmla="*/ 132678 h 337952"/>
              <a:gd name="connsiteX52" fmla="*/ 43932 w 3291969"/>
              <a:gd name="connsiteY52" fmla="*/ 120237 h 337952"/>
              <a:gd name="connsiteX53" fmla="*/ 50152 w 3291969"/>
              <a:gd name="connsiteY53" fmla="*/ 101576 h 337952"/>
              <a:gd name="connsiteX54" fmla="*/ 87475 w 3291969"/>
              <a:gd name="connsiteY54" fmla="*/ 89135 h 337952"/>
              <a:gd name="connsiteX55" fmla="*/ 106136 w 3291969"/>
              <a:gd name="connsiteY55" fmla="*/ 76695 h 337952"/>
              <a:gd name="connsiteX56" fmla="*/ 143458 w 3291969"/>
              <a:gd name="connsiteY56" fmla="*/ 64254 h 337952"/>
              <a:gd name="connsiteX57" fmla="*/ 162120 w 3291969"/>
              <a:gd name="connsiteY57" fmla="*/ 51813 h 337952"/>
              <a:gd name="connsiteX58" fmla="*/ 180781 w 3291969"/>
              <a:gd name="connsiteY58" fmla="*/ 45593 h 337952"/>
              <a:gd name="connsiteX59" fmla="*/ 187001 w 3291969"/>
              <a:gd name="connsiteY59" fmla="*/ 2050 h 33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291969" h="337952">
                <a:moveTo>
                  <a:pt x="187001" y="2050"/>
                </a:moveTo>
                <a:cubicBezTo>
                  <a:pt x="193221" y="-4171"/>
                  <a:pt x="207903" y="5488"/>
                  <a:pt x="218103" y="8270"/>
                </a:cubicBezTo>
                <a:cubicBezTo>
                  <a:pt x="230755" y="11720"/>
                  <a:pt x="242366" y="19524"/>
                  <a:pt x="255426" y="20711"/>
                </a:cubicBezTo>
                <a:lnTo>
                  <a:pt x="323850" y="26931"/>
                </a:lnTo>
                <a:cubicBezTo>
                  <a:pt x="332653" y="29866"/>
                  <a:pt x="359578" y="39372"/>
                  <a:pt x="367393" y="39372"/>
                </a:cubicBezTo>
                <a:cubicBezTo>
                  <a:pt x="402703" y="39372"/>
                  <a:pt x="437891" y="35225"/>
                  <a:pt x="473140" y="33152"/>
                </a:cubicBezTo>
                <a:cubicBezTo>
                  <a:pt x="489728" y="31078"/>
                  <a:pt x="506186" y="26931"/>
                  <a:pt x="522903" y="26931"/>
                </a:cubicBezTo>
                <a:cubicBezTo>
                  <a:pt x="727685" y="26931"/>
                  <a:pt x="689855" y="23235"/>
                  <a:pt x="802822" y="39372"/>
                </a:cubicBezTo>
                <a:cubicBezTo>
                  <a:pt x="852585" y="37299"/>
                  <a:pt x="902552" y="38108"/>
                  <a:pt x="952111" y="33152"/>
                </a:cubicBezTo>
                <a:cubicBezTo>
                  <a:pt x="965160" y="31847"/>
                  <a:pt x="989434" y="20711"/>
                  <a:pt x="989434" y="20711"/>
                </a:cubicBezTo>
                <a:lnTo>
                  <a:pt x="1151164" y="26931"/>
                </a:lnTo>
                <a:cubicBezTo>
                  <a:pt x="1169910" y="28002"/>
                  <a:pt x="1188372" y="33152"/>
                  <a:pt x="1207148" y="33152"/>
                </a:cubicBezTo>
                <a:cubicBezTo>
                  <a:pt x="1312915" y="33152"/>
                  <a:pt x="1418650" y="29390"/>
                  <a:pt x="1524389" y="26931"/>
                </a:cubicBezTo>
                <a:cubicBezTo>
                  <a:pt x="1728702" y="22179"/>
                  <a:pt x="1703795" y="22535"/>
                  <a:pt x="1872732" y="14490"/>
                </a:cubicBezTo>
                <a:lnTo>
                  <a:pt x="2656503" y="20711"/>
                </a:lnTo>
                <a:lnTo>
                  <a:pt x="3060830" y="26931"/>
                </a:lnTo>
                <a:cubicBezTo>
                  <a:pt x="3069375" y="27179"/>
                  <a:pt x="3077308" y="31576"/>
                  <a:pt x="3085711" y="33152"/>
                </a:cubicBezTo>
                <a:cubicBezTo>
                  <a:pt x="3110504" y="37801"/>
                  <a:pt x="3136425" y="37617"/>
                  <a:pt x="3160356" y="45593"/>
                </a:cubicBezTo>
                <a:cubicBezTo>
                  <a:pt x="3166576" y="47666"/>
                  <a:pt x="3172628" y="50339"/>
                  <a:pt x="3179017" y="51813"/>
                </a:cubicBezTo>
                <a:cubicBezTo>
                  <a:pt x="3199621" y="56568"/>
                  <a:pt x="3241222" y="64254"/>
                  <a:pt x="3241222" y="64254"/>
                </a:cubicBezTo>
                <a:cubicBezTo>
                  <a:pt x="3247442" y="68401"/>
                  <a:pt x="3255213" y="70857"/>
                  <a:pt x="3259883" y="76695"/>
                </a:cubicBezTo>
                <a:cubicBezTo>
                  <a:pt x="3263979" y="81815"/>
                  <a:pt x="3263171" y="89491"/>
                  <a:pt x="3266103" y="95356"/>
                </a:cubicBezTo>
                <a:cubicBezTo>
                  <a:pt x="3269446" y="102043"/>
                  <a:pt x="3274397" y="107797"/>
                  <a:pt x="3278544" y="114017"/>
                </a:cubicBezTo>
                <a:cubicBezTo>
                  <a:pt x="3289815" y="159106"/>
                  <a:pt x="3290985" y="157694"/>
                  <a:pt x="3290985" y="225984"/>
                </a:cubicBezTo>
                <a:cubicBezTo>
                  <a:pt x="3290985" y="248886"/>
                  <a:pt x="3295622" y="274244"/>
                  <a:pt x="3284764" y="294409"/>
                </a:cubicBezTo>
                <a:cubicBezTo>
                  <a:pt x="3278547" y="305955"/>
                  <a:pt x="3258353" y="299576"/>
                  <a:pt x="3247442" y="306850"/>
                </a:cubicBezTo>
                <a:cubicBezTo>
                  <a:pt x="3241222" y="310997"/>
                  <a:pt x="3235807" y="316735"/>
                  <a:pt x="3228781" y="319290"/>
                </a:cubicBezTo>
                <a:cubicBezTo>
                  <a:pt x="3212712" y="325133"/>
                  <a:pt x="3195238" y="326323"/>
                  <a:pt x="3179017" y="331731"/>
                </a:cubicBezTo>
                <a:lnTo>
                  <a:pt x="3160356" y="337952"/>
                </a:lnTo>
                <a:lnTo>
                  <a:pt x="2998626" y="331731"/>
                </a:lnTo>
                <a:cubicBezTo>
                  <a:pt x="2971627" y="330346"/>
                  <a:pt x="2944778" y="326476"/>
                  <a:pt x="2917760" y="325511"/>
                </a:cubicBezTo>
                <a:cubicBezTo>
                  <a:pt x="2828634" y="322328"/>
                  <a:pt x="2739442" y="321364"/>
                  <a:pt x="2650283" y="319290"/>
                </a:cubicBezTo>
                <a:cubicBezTo>
                  <a:pt x="2532237" y="313077"/>
                  <a:pt x="2485882" y="309971"/>
                  <a:pt x="2357924" y="306850"/>
                </a:cubicBezTo>
                <a:lnTo>
                  <a:pt x="2022022" y="300629"/>
                </a:lnTo>
                <a:cubicBezTo>
                  <a:pt x="1985335" y="296043"/>
                  <a:pt x="1875795" y="282121"/>
                  <a:pt x="1860291" y="281968"/>
                </a:cubicBezTo>
                <a:lnTo>
                  <a:pt x="1232030" y="275748"/>
                </a:lnTo>
                <a:lnTo>
                  <a:pt x="840144" y="281968"/>
                </a:lnTo>
                <a:cubicBezTo>
                  <a:pt x="821375" y="282489"/>
                  <a:pt x="802936" y="288188"/>
                  <a:pt x="784160" y="288188"/>
                </a:cubicBezTo>
                <a:cubicBezTo>
                  <a:pt x="734354" y="288188"/>
                  <a:pt x="684634" y="284041"/>
                  <a:pt x="634871" y="281968"/>
                </a:cubicBezTo>
                <a:cubicBezTo>
                  <a:pt x="622430" y="277821"/>
                  <a:pt x="610270" y="272707"/>
                  <a:pt x="597548" y="269527"/>
                </a:cubicBezTo>
                <a:cubicBezTo>
                  <a:pt x="589254" y="267454"/>
                  <a:pt x="580855" y="265764"/>
                  <a:pt x="572666" y="263307"/>
                </a:cubicBezTo>
                <a:cubicBezTo>
                  <a:pt x="560105" y="259539"/>
                  <a:pt x="547785" y="255013"/>
                  <a:pt x="535344" y="250866"/>
                </a:cubicBezTo>
                <a:cubicBezTo>
                  <a:pt x="529124" y="248793"/>
                  <a:pt x="523151" y="245724"/>
                  <a:pt x="516683" y="244646"/>
                </a:cubicBezTo>
                <a:lnTo>
                  <a:pt x="479360" y="238425"/>
                </a:lnTo>
                <a:cubicBezTo>
                  <a:pt x="456552" y="240499"/>
                  <a:pt x="433330" y="239847"/>
                  <a:pt x="410936" y="244646"/>
                </a:cubicBezTo>
                <a:cubicBezTo>
                  <a:pt x="403626" y="246212"/>
                  <a:pt x="398962" y="253743"/>
                  <a:pt x="392275" y="257086"/>
                </a:cubicBezTo>
                <a:cubicBezTo>
                  <a:pt x="386410" y="260018"/>
                  <a:pt x="379834" y="261233"/>
                  <a:pt x="373613" y="263307"/>
                </a:cubicBezTo>
                <a:lnTo>
                  <a:pt x="242985" y="257086"/>
                </a:lnTo>
                <a:cubicBezTo>
                  <a:pt x="21602" y="249036"/>
                  <a:pt x="90430" y="290160"/>
                  <a:pt x="12830" y="238425"/>
                </a:cubicBezTo>
                <a:cubicBezTo>
                  <a:pt x="8683" y="225984"/>
                  <a:pt x="-2183" y="213962"/>
                  <a:pt x="389" y="201103"/>
                </a:cubicBezTo>
                <a:cubicBezTo>
                  <a:pt x="12388" y="141103"/>
                  <a:pt x="-2305" y="194049"/>
                  <a:pt x="19050" y="151339"/>
                </a:cubicBezTo>
                <a:cubicBezTo>
                  <a:pt x="21982" y="145474"/>
                  <a:pt x="21175" y="137798"/>
                  <a:pt x="25271" y="132678"/>
                </a:cubicBezTo>
                <a:cubicBezTo>
                  <a:pt x="29941" y="126840"/>
                  <a:pt x="37712" y="124384"/>
                  <a:pt x="43932" y="120237"/>
                </a:cubicBezTo>
                <a:cubicBezTo>
                  <a:pt x="46005" y="114017"/>
                  <a:pt x="44817" y="105387"/>
                  <a:pt x="50152" y="101576"/>
                </a:cubicBezTo>
                <a:cubicBezTo>
                  <a:pt x="60823" y="93954"/>
                  <a:pt x="76563" y="96409"/>
                  <a:pt x="87475" y="89135"/>
                </a:cubicBezTo>
                <a:cubicBezTo>
                  <a:pt x="93695" y="84988"/>
                  <a:pt x="99305" y="79731"/>
                  <a:pt x="106136" y="76695"/>
                </a:cubicBezTo>
                <a:cubicBezTo>
                  <a:pt x="118119" y="71369"/>
                  <a:pt x="143458" y="64254"/>
                  <a:pt x="143458" y="64254"/>
                </a:cubicBezTo>
                <a:cubicBezTo>
                  <a:pt x="149679" y="60107"/>
                  <a:pt x="155433" y="55156"/>
                  <a:pt x="162120" y="51813"/>
                </a:cubicBezTo>
                <a:cubicBezTo>
                  <a:pt x="167985" y="48881"/>
                  <a:pt x="174693" y="48028"/>
                  <a:pt x="180781" y="45593"/>
                </a:cubicBezTo>
                <a:cubicBezTo>
                  <a:pt x="185086" y="43871"/>
                  <a:pt x="180781" y="8271"/>
                  <a:pt x="187001" y="205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6144357" y="2680996"/>
            <a:ext cx="4380574" cy="279918"/>
          </a:xfrm>
          <a:custGeom>
            <a:avLst/>
            <a:gdLst>
              <a:gd name="connsiteX0" fmla="*/ 144476 w 4380574"/>
              <a:gd name="connsiteY0" fmla="*/ 0 h 279918"/>
              <a:gd name="connsiteX1" fmla="*/ 436835 w 4380574"/>
              <a:gd name="connsiteY1" fmla="*/ 18661 h 279918"/>
              <a:gd name="connsiteX2" fmla="*/ 778957 w 4380574"/>
              <a:gd name="connsiteY2" fmla="*/ 37322 h 279918"/>
              <a:gd name="connsiteX3" fmla="*/ 816280 w 4380574"/>
              <a:gd name="connsiteY3" fmla="*/ 43543 h 279918"/>
              <a:gd name="connsiteX4" fmla="*/ 834941 w 4380574"/>
              <a:gd name="connsiteY4" fmla="*/ 49763 h 279918"/>
              <a:gd name="connsiteX5" fmla="*/ 872263 w 4380574"/>
              <a:gd name="connsiteY5" fmla="*/ 55984 h 279918"/>
              <a:gd name="connsiteX6" fmla="*/ 903365 w 4380574"/>
              <a:gd name="connsiteY6" fmla="*/ 62204 h 279918"/>
              <a:gd name="connsiteX7" fmla="*/ 953129 w 4380574"/>
              <a:gd name="connsiteY7" fmla="*/ 49763 h 279918"/>
              <a:gd name="connsiteX8" fmla="*/ 990451 w 4380574"/>
              <a:gd name="connsiteY8" fmla="*/ 37322 h 279918"/>
              <a:gd name="connsiteX9" fmla="*/ 1183284 w 4380574"/>
              <a:gd name="connsiteY9" fmla="*/ 49763 h 279918"/>
              <a:gd name="connsiteX10" fmla="*/ 1463202 w 4380574"/>
              <a:gd name="connsiteY10" fmla="*/ 62204 h 279918"/>
              <a:gd name="connsiteX11" fmla="*/ 1494304 w 4380574"/>
              <a:gd name="connsiteY11" fmla="*/ 68424 h 279918"/>
              <a:gd name="connsiteX12" fmla="*/ 1674696 w 4380574"/>
              <a:gd name="connsiteY12" fmla="*/ 55984 h 279918"/>
              <a:gd name="connsiteX13" fmla="*/ 1712019 w 4380574"/>
              <a:gd name="connsiteY13" fmla="*/ 37322 h 279918"/>
              <a:gd name="connsiteX14" fmla="*/ 1730680 w 4380574"/>
              <a:gd name="connsiteY14" fmla="*/ 31102 h 279918"/>
              <a:gd name="connsiteX15" fmla="*/ 1817765 w 4380574"/>
              <a:gd name="connsiteY15" fmla="*/ 37322 h 279918"/>
              <a:gd name="connsiteX16" fmla="*/ 1842647 w 4380574"/>
              <a:gd name="connsiteY16" fmla="*/ 43543 h 279918"/>
              <a:gd name="connsiteX17" fmla="*/ 1967055 w 4380574"/>
              <a:gd name="connsiteY17" fmla="*/ 49763 h 279918"/>
              <a:gd name="connsiteX18" fmla="*/ 3198696 w 4380574"/>
              <a:gd name="connsiteY18" fmla="*/ 55984 h 279918"/>
              <a:gd name="connsiteX19" fmla="*/ 3254680 w 4380574"/>
              <a:gd name="connsiteY19" fmla="*/ 62204 h 279918"/>
              <a:gd name="connsiteX20" fmla="*/ 3316884 w 4380574"/>
              <a:gd name="connsiteY20" fmla="*/ 74645 h 279918"/>
              <a:gd name="connsiteX21" fmla="*/ 3360427 w 4380574"/>
              <a:gd name="connsiteY21" fmla="*/ 80865 h 279918"/>
              <a:gd name="connsiteX22" fmla="*/ 3484835 w 4380574"/>
              <a:gd name="connsiteY22" fmla="*/ 80865 h 279918"/>
              <a:gd name="connsiteX23" fmla="*/ 3615463 w 4380574"/>
              <a:gd name="connsiteY23" fmla="*/ 87086 h 279918"/>
              <a:gd name="connsiteX24" fmla="*/ 3721210 w 4380574"/>
              <a:gd name="connsiteY24" fmla="*/ 68424 h 279918"/>
              <a:gd name="connsiteX25" fmla="*/ 3739872 w 4380574"/>
              <a:gd name="connsiteY25" fmla="*/ 49763 h 279918"/>
              <a:gd name="connsiteX26" fmla="*/ 3777194 w 4380574"/>
              <a:gd name="connsiteY26" fmla="*/ 24882 h 279918"/>
              <a:gd name="connsiteX27" fmla="*/ 3814516 w 4380574"/>
              <a:gd name="connsiteY27" fmla="*/ 12441 h 279918"/>
              <a:gd name="connsiteX28" fmla="*/ 3901602 w 4380574"/>
              <a:gd name="connsiteY28" fmla="*/ 18661 h 279918"/>
              <a:gd name="connsiteX29" fmla="*/ 3938925 w 4380574"/>
              <a:gd name="connsiteY29" fmla="*/ 31102 h 279918"/>
              <a:gd name="connsiteX30" fmla="*/ 3988688 w 4380574"/>
              <a:gd name="connsiteY30" fmla="*/ 43543 h 279918"/>
              <a:gd name="connsiteX31" fmla="*/ 4044672 w 4380574"/>
              <a:gd name="connsiteY31" fmla="*/ 55984 h 279918"/>
              <a:gd name="connsiteX32" fmla="*/ 4262386 w 4380574"/>
              <a:gd name="connsiteY32" fmla="*/ 62204 h 279918"/>
              <a:gd name="connsiteX33" fmla="*/ 4318370 w 4380574"/>
              <a:gd name="connsiteY33" fmla="*/ 93306 h 279918"/>
              <a:gd name="connsiteX34" fmla="*/ 4349472 w 4380574"/>
              <a:gd name="connsiteY34" fmla="*/ 149290 h 279918"/>
              <a:gd name="connsiteX35" fmla="*/ 4361912 w 4380574"/>
              <a:gd name="connsiteY35" fmla="*/ 167951 h 279918"/>
              <a:gd name="connsiteX36" fmla="*/ 4374353 w 4380574"/>
              <a:gd name="connsiteY36" fmla="*/ 211494 h 279918"/>
              <a:gd name="connsiteX37" fmla="*/ 4380574 w 4380574"/>
              <a:gd name="connsiteY37" fmla="*/ 230155 h 279918"/>
              <a:gd name="connsiteX38" fmla="*/ 4374353 w 4380574"/>
              <a:gd name="connsiteY38" fmla="*/ 261257 h 279918"/>
              <a:gd name="connsiteX39" fmla="*/ 4330810 w 4380574"/>
              <a:gd name="connsiteY39" fmla="*/ 279918 h 279918"/>
              <a:gd name="connsiteX40" fmla="*/ 4106876 w 4380574"/>
              <a:gd name="connsiteY40" fmla="*/ 273698 h 279918"/>
              <a:gd name="connsiteX41" fmla="*/ 3994908 w 4380574"/>
              <a:gd name="connsiteY41" fmla="*/ 261257 h 279918"/>
              <a:gd name="connsiteX42" fmla="*/ 3671447 w 4380574"/>
              <a:gd name="connsiteY42" fmla="*/ 255037 h 279918"/>
              <a:gd name="connsiteX43" fmla="*/ 3652786 w 4380574"/>
              <a:gd name="connsiteY43" fmla="*/ 261257 h 279918"/>
              <a:gd name="connsiteX44" fmla="*/ 3590582 w 4380574"/>
              <a:gd name="connsiteY44" fmla="*/ 273698 h 279918"/>
              <a:gd name="connsiteX45" fmla="*/ 3565700 w 4380574"/>
              <a:gd name="connsiteY45" fmla="*/ 279918 h 279918"/>
              <a:gd name="connsiteX46" fmla="*/ 3403970 w 4380574"/>
              <a:gd name="connsiteY46" fmla="*/ 273698 h 279918"/>
              <a:gd name="connsiteX47" fmla="*/ 3310663 w 4380574"/>
              <a:gd name="connsiteY47" fmla="*/ 261257 h 279918"/>
              <a:gd name="connsiteX48" fmla="*/ 3248459 w 4380574"/>
              <a:gd name="connsiteY48" fmla="*/ 248816 h 279918"/>
              <a:gd name="connsiteX49" fmla="*/ 3192476 w 4380574"/>
              <a:gd name="connsiteY49" fmla="*/ 242596 h 279918"/>
              <a:gd name="connsiteX50" fmla="*/ 2906337 w 4380574"/>
              <a:gd name="connsiteY50" fmla="*/ 236375 h 279918"/>
              <a:gd name="connsiteX51" fmla="*/ 2663741 w 4380574"/>
              <a:gd name="connsiteY51" fmla="*/ 236375 h 279918"/>
              <a:gd name="connsiteX52" fmla="*/ 2576655 w 4380574"/>
              <a:gd name="connsiteY52" fmla="*/ 242596 h 279918"/>
              <a:gd name="connsiteX53" fmla="*/ 2159888 w 4380574"/>
              <a:gd name="connsiteY53" fmla="*/ 236375 h 279918"/>
              <a:gd name="connsiteX54" fmla="*/ 2141227 w 4380574"/>
              <a:gd name="connsiteY54" fmla="*/ 230155 h 279918"/>
              <a:gd name="connsiteX55" fmla="*/ 2072802 w 4380574"/>
              <a:gd name="connsiteY55" fmla="*/ 223935 h 279918"/>
              <a:gd name="connsiteX56" fmla="*/ 1979496 w 4380574"/>
              <a:gd name="connsiteY56" fmla="*/ 230155 h 279918"/>
              <a:gd name="connsiteX57" fmla="*/ 1942174 w 4380574"/>
              <a:gd name="connsiteY57" fmla="*/ 242596 h 279918"/>
              <a:gd name="connsiteX58" fmla="*/ 1923512 w 4380574"/>
              <a:gd name="connsiteY58" fmla="*/ 248816 h 279918"/>
              <a:gd name="connsiteX59" fmla="*/ 1904851 w 4380574"/>
              <a:gd name="connsiteY59" fmla="*/ 255037 h 279918"/>
              <a:gd name="connsiteX60" fmla="*/ 1842647 w 4380574"/>
              <a:gd name="connsiteY60" fmla="*/ 267477 h 279918"/>
              <a:gd name="connsiteX61" fmla="*/ 1656035 w 4380574"/>
              <a:gd name="connsiteY61" fmla="*/ 255037 h 279918"/>
              <a:gd name="connsiteX62" fmla="*/ 1637374 w 4380574"/>
              <a:gd name="connsiteY62" fmla="*/ 248816 h 279918"/>
              <a:gd name="connsiteX63" fmla="*/ 1568949 w 4380574"/>
              <a:gd name="connsiteY63" fmla="*/ 236375 h 279918"/>
              <a:gd name="connsiteX64" fmla="*/ 1550288 w 4380574"/>
              <a:gd name="connsiteY64" fmla="*/ 230155 h 279918"/>
              <a:gd name="connsiteX65" fmla="*/ 1170843 w 4380574"/>
              <a:gd name="connsiteY65" fmla="*/ 223935 h 279918"/>
              <a:gd name="connsiteX66" fmla="*/ 1027774 w 4380574"/>
              <a:gd name="connsiteY66" fmla="*/ 217714 h 279918"/>
              <a:gd name="connsiteX67" fmla="*/ 978010 w 4380574"/>
              <a:gd name="connsiteY67" fmla="*/ 211494 h 279918"/>
              <a:gd name="connsiteX68" fmla="*/ 878484 w 4380574"/>
              <a:gd name="connsiteY68" fmla="*/ 217714 h 279918"/>
              <a:gd name="connsiteX69" fmla="*/ 841161 w 4380574"/>
              <a:gd name="connsiteY69" fmla="*/ 223935 h 279918"/>
              <a:gd name="connsiteX70" fmla="*/ 797619 w 4380574"/>
              <a:gd name="connsiteY70" fmla="*/ 230155 h 279918"/>
              <a:gd name="connsiteX71" fmla="*/ 729194 w 4380574"/>
              <a:gd name="connsiteY71" fmla="*/ 242596 h 279918"/>
              <a:gd name="connsiteX72" fmla="*/ 517700 w 4380574"/>
              <a:gd name="connsiteY72" fmla="*/ 255037 h 279918"/>
              <a:gd name="connsiteX73" fmla="*/ 343529 w 4380574"/>
              <a:gd name="connsiteY73" fmla="*/ 248816 h 279918"/>
              <a:gd name="connsiteX74" fmla="*/ 200459 w 4380574"/>
              <a:gd name="connsiteY74" fmla="*/ 236375 h 279918"/>
              <a:gd name="connsiteX75" fmla="*/ 169357 w 4380574"/>
              <a:gd name="connsiteY75" fmla="*/ 230155 h 279918"/>
              <a:gd name="connsiteX76" fmla="*/ 100933 w 4380574"/>
              <a:gd name="connsiteY76" fmla="*/ 217714 h 279918"/>
              <a:gd name="connsiteX77" fmla="*/ 82272 w 4380574"/>
              <a:gd name="connsiteY77" fmla="*/ 211494 h 279918"/>
              <a:gd name="connsiteX78" fmla="*/ 57390 w 4380574"/>
              <a:gd name="connsiteY78" fmla="*/ 205273 h 279918"/>
              <a:gd name="connsiteX79" fmla="*/ 20067 w 4380574"/>
              <a:gd name="connsiteY79" fmla="*/ 192833 h 279918"/>
              <a:gd name="connsiteX80" fmla="*/ 7627 w 4380574"/>
              <a:gd name="connsiteY80" fmla="*/ 174171 h 279918"/>
              <a:gd name="connsiteX81" fmla="*/ 7627 w 4380574"/>
              <a:gd name="connsiteY81" fmla="*/ 80865 h 279918"/>
              <a:gd name="connsiteX82" fmla="*/ 13847 w 4380574"/>
              <a:gd name="connsiteY82" fmla="*/ 62204 h 279918"/>
              <a:gd name="connsiteX83" fmla="*/ 32508 w 4380574"/>
              <a:gd name="connsiteY83" fmla="*/ 55984 h 279918"/>
              <a:gd name="connsiteX84" fmla="*/ 69831 w 4380574"/>
              <a:gd name="connsiteY84" fmla="*/ 31102 h 279918"/>
              <a:gd name="connsiteX85" fmla="*/ 88492 w 4380574"/>
              <a:gd name="connsiteY85" fmla="*/ 24882 h 27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4380574" h="279918">
                <a:moveTo>
                  <a:pt x="144476" y="0"/>
                </a:moveTo>
                <a:cubicBezTo>
                  <a:pt x="395439" y="13566"/>
                  <a:pt x="298182" y="4797"/>
                  <a:pt x="436835" y="18661"/>
                </a:cubicBezTo>
                <a:cubicBezTo>
                  <a:pt x="581163" y="54744"/>
                  <a:pt x="469504" y="30738"/>
                  <a:pt x="778957" y="37322"/>
                </a:cubicBezTo>
                <a:cubicBezTo>
                  <a:pt x="791398" y="39396"/>
                  <a:pt x="803968" y="40807"/>
                  <a:pt x="816280" y="43543"/>
                </a:cubicBezTo>
                <a:cubicBezTo>
                  <a:pt x="822681" y="44965"/>
                  <a:pt x="828540" y="48341"/>
                  <a:pt x="834941" y="49763"/>
                </a:cubicBezTo>
                <a:cubicBezTo>
                  <a:pt x="847253" y="52499"/>
                  <a:pt x="859854" y="53728"/>
                  <a:pt x="872263" y="55984"/>
                </a:cubicBezTo>
                <a:cubicBezTo>
                  <a:pt x="882665" y="57875"/>
                  <a:pt x="892998" y="60131"/>
                  <a:pt x="903365" y="62204"/>
                </a:cubicBezTo>
                <a:cubicBezTo>
                  <a:pt x="919953" y="58057"/>
                  <a:pt x="936908" y="55170"/>
                  <a:pt x="953129" y="49763"/>
                </a:cubicBezTo>
                <a:lnTo>
                  <a:pt x="990451" y="37322"/>
                </a:lnTo>
                <a:cubicBezTo>
                  <a:pt x="1054729" y="41469"/>
                  <a:pt x="1118908" y="47617"/>
                  <a:pt x="1183284" y="49763"/>
                </a:cubicBezTo>
                <a:cubicBezTo>
                  <a:pt x="1401050" y="57023"/>
                  <a:pt x="1307795" y="51844"/>
                  <a:pt x="1463202" y="62204"/>
                </a:cubicBezTo>
                <a:cubicBezTo>
                  <a:pt x="1473569" y="64277"/>
                  <a:pt x="1483731" y="68424"/>
                  <a:pt x="1494304" y="68424"/>
                </a:cubicBezTo>
                <a:cubicBezTo>
                  <a:pt x="1578305" y="68424"/>
                  <a:pt x="1612677" y="73704"/>
                  <a:pt x="1674696" y="55984"/>
                </a:cubicBezTo>
                <a:cubicBezTo>
                  <a:pt x="1711174" y="45561"/>
                  <a:pt x="1675673" y="55495"/>
                  <a:pt x="1712019" y="37322"/>
                </a:cubicBezTo>
                <a:cubicBezTo>
                  <a:pt x="1717884" y="34390"/>
                  <a:pt x="1724460" y="33175"/>
                  <a:pt x="1730680" y="31102"/>
                </a:cubicBezTo>
                <a:cubicBezTo>
                  <a:pt x="1759708" y="33175"/>
                  <a:pt x="1788841" y="34108"/>
                  <a:pt x="1817765" y="37322"/>
                </a:cubicBezTo>
                <a:cubicBezTo>
                  <a:pt x="1826262" y="38266"/>
                  <a:pt x="1834127" y="42833"/>
                  <a:pt x="1842647" y="43543"/>
                </a:cubicBezTo>
                <a:cubicBezTo>
                  <a:pt x="1884025" y="46991"/>
                  <a:pt x="1925536" y="49382"/>
                  <a:pt x="1967055" y="49763"/>
                </a:cubicBezTo>
                <a:lnTo>
                  <a:pt x="3198696" y="55984"/>
                </a:lnTo>
                <a:cubicBezTo>
                  <a:pt x="3217357" y="58057"/>
                  <a:pt x="3236134" y="59276"/>
                  <a:pt x="3254680" y="62204"/>
                </a:cubicBezTo>
                <a:cubicBezTo>
                  <a:pt x="3275567" y="65502"/>
                  <a:pt x="3295951" y="71655"/>
                  <a:pt x="3316884" y="74645"/>
                </a:cubicBezTo>
                <a:lnTo>
                  <a:pt x="3360427" y="80865"/>
                </a:lnTo>
                <a:cubicBezTo>
                  <a:pt x="3416265" y="99480"/>
                  <a:pt x="3352726" y="80865"/>
                  <a:pt x="3484835" y="80865"/>
                </a:cubicBezTo>
                <a:cubicBezTo>
                  <a:pt x="3528427" y="80865"/>
                  <a:pt x="3571920" y="85012"/>
                  <a:pt x="3615463" y="87086"/>
                </a:cubicBezTo>
                <a:cubicBezTo>
                  <a:pt x="3673501" y="82940"/>
                  <a:pt x="3687712" y="96339"/>
                  <a:pt x="3721210" y="68424"/>
                </a:cubicBezTo>
                <a:cubicBezTo>
                  <a:pt x="3727968" y="62792"/>
                  <a:pt x="3732928" y="55164"/>
                  <a:pt x="3739872" y="49763"/>
                </a:cubicBezTo>
                <a:cubicBezTo>
                  <a:pt x="3751674" y="40584"/>
                  <a:pt x="3763010" y="29610"/>
                  <a:pt x="3777194" y="24882"/>
                </a:cubicBezTo>
                <a:lnTo>
                  <a:pt x="3814516" y="12441"/>
                </a:lnTo>
                <a:cubicBezTo>
                  <a:pt x="3843545" y="14514"/>
                  <a:pt x="3872821" y="14344"/>
                  <a:pt x="3901602" y="18661"/>
                </a:cubicBezTo>
                <a:cubicBezTo>
                  <a:pt x="3914571" y="20606"/>
                  <a:pt x="3926203" y="27921"/>
                  <a:pt x="3938925" y="31102"/>
                </a:cubicBezTo>
                <a:cubicBezTo>
                  <a:pt x="3955513" y="35249"/>
                  <a:pt x="3972467" y="38136"/>
                  <a:pt x="3988688" y="43543"/>
                </a:cubicBezTo>
                <a:cubicBezTo>
                  <a:pt x="4009882" y="50607"/>
                  <a:pt x="4019026" y="54733"/>
                  <a:pt x="4044672" y="55984"/>
                </a:cubicBezTo>
                <a:cubicBezTo>
                  <a:pt x="4117187" y="59521"/>
                  <a:pt x="4189815" y="60131"/>
                  <a:pt x="4262386" y="62204"/>
                </a:cubicBezTo>
                <a:cubicBezTo>
                  <a:pt x="4308054" y="77427"/>
                  <a:pt x="4290435" y="65372"/>
                  <a:pt x="4318370" y="93306"/>
                </a:cubicBezTo>
                <a:cubicBezTo>
                  <a:pt x="4329318" y="126153"/>
                  <a:pt x="4320952" y="106510"/>
                  <a:pt x="4349472" y="149290"/>
                </a:cubicBezTo>
                <a:cubicBezTo>
                  <a:pt x="4353619" y="155510"/>
                  <a:pt x="4359548" y="160859"/>
                  <a:pt x="4361912" y="167951"/>
                </a:cubicBezTo>
                <a:cubicBezTo>
                  <a:pt x="4376828" y="212694"/>
                  <a:pt x="4358731" y="156819"/>
                  <a:pt x="4374353" y="211494"/>
                </a:cubicBezTo>
                <a:cubicBezTo>
                  <a:pt x="4376154" y="217799"/>
                  <a:pt x="4378500" y="223935"/>
                  <a:pt x="4380574" y="230155"/>
                </a:cubicBezTo>
                <a:cubicBezTo>
                  <a:pt x="4378500" y="240522"/>
                  <a:pt x="4379599" y="252077"/>
                  <a:pt x="4374353" y="261257"/>
                </a:cubicBezTo>
                <a:cubicBezTo>
                  <a:pt x="4367193" y="273787"/>
                  <a:pt x="4341658" y="277206"/>
                  <a:pt x="4330810" y="279918"/>
                </a:cubicBezTo>
                <a:lnTo>
                  <a:pt x="4106876" y="273698"/>
                </a:lnTo>
                <a:cubicBezTo>
                  <a:pt x="4063886" y="271869"/>
                  <a:pt x="4035493" y="267054"/>
                  <a:pt x="3994908" y="261257"/>
                </a:cubicBezTo>
                <a:cubicBezTo>
                  <a:pt x="3867080" y="218646"/>
                  <a:pt x="3970697" y="248531"/>
                  <a:pt x="3671447" y="255037"/>
                </a:cubicBezTo>
                <a:cubicBezTo>
                  <a:pt x="3665227" y="257110"/>
                  <a:pt x="3659175" y="259783"/>
                  <a:pt x="3652786" y="261257"/>
                </a:cubicBezTo>
                <a:cubicBezTo>
                  <a:pt x="3632182" y="266012"/>
                  <a:pt x="3611096" y="268570"/>
                  <a:pt x="3590582" y="273698"/>
                </a:cubicBezTo>
                <a:lnTo>
                  <a:pt x="3565700" y="279918"/>
                </a:lnTo>
                <a:cubicBezTo>
                  <a:pt x="3511790" y="277845"/>
                  <a:pt x="3457827" y="276866"/>
                  <a:pt x="3403970" y="273698"/>
                </a:cubicBezTo>
                <a:cubicBezTo>
                  <a:pt x="3390317" y="272895"/>
                  <a:pt x="3326324" y="263494"/>
                  <a:pt x="3310663" y="261257"/>
                </a:cubicBezTo>
                <a:cubicBezTo>
                  <a:pt x="3280012" y="251040"/>
                  <a:pt x="3294201" y="254534"/>
                  <a:pt x="3248459" y="248816"/>
                </a:cubicBezTo>
                <a:cubicBezTo>
                  <a:pt x="3229828" y="246487"/>
                  <a:pt x="3211239" y="243278"/>
                  <a:pt x="3192476" y="242596"/>
                </a:cubicBezTo>
                <a:cubicBezTo>
                  <a:pt x="3097137" y="239129"/>
                  <a:pt x="3001717" y="238449"/>
                  <a:pt x="2906337" y="236375"/>
                </a:cubicBezTo>
                <a:cubicBezTo>
                  <a:pt x="2812144" y="212829"/>
                  <a:pt x="2880471" y="227529"/>
                  <a:pt x="2663741" y="236375"/>
                </a:cubicBezTo>
                <a:cubicBezTo>
                  <a:pt x="2634663" y="237562"/>
                  <a:pt x="2605684" y="240522"/>
                  <a:pt x="2576655" y="242596"/>
                </a:cubicBezTo>
                <a:lnTo>
                  <a:pt x="2159888" y="236375"/>
                </a:lnTo>
                <a:cubicBezTo>
                  <a:pt x="2153334" y="236188"/>
                  <a:pt x="2147718" y="231082"/>
                  <a:pt x="2141227" y="230155"/>
                </a:cubicBezTo>
                <a:cubicBezTo>
                  <a:pt x="2118555" y="226916"/>
                  <a:pt x="2095610" y="226008"/>
                  <a:pt x="2072802" y="223935"/>
                </a:cubicBezTo>
                <a:cubicBezTo>
                  <a:pt x="2041700" y="226008"/>
                  <a:pt x="2010354" y="225747"/>
                  <a:pt x="1979496" y="230155"/>
                </a:cubicBezTo>
                <a:cubicBezTo>
                  <a:pt x="1966514" y="232010"/>
                  <a:pt x="1954615" y="238449"/>
                  <a:pt x="1942174" y="242596"/>
                </a:cubicBezTo>
                <a:lnTo>
                  <a:pt x="1923512" y="248816"/>
                </a:lnTo>
                <a:cubicBezTo>
                  <a:pt x="1917292" y="250889"/>
                  <a:pt x="1911212" y="253447"/>
                  <a:pt x="1904851" y="255037"/>
                </a:cubicBezTo>
                <a:cubicBezTo>
                  <a:pt x="1867734" y="264316"/>
                  <a:pt x="1888403" y="259852"/>
                  <a:pt x="1842647" y="267477"/>
                </a:cubicBezTo>
                <a:cubicBezTo>
                  <a:pt x="1785825" y="265110"/>
                  <a:pt x="1715880" y="268336"/>
                  <a:pt x="1656035" y="255037"/>
                </a:cubicBezTo>
                <a:cubicBezTo>
                  <a:pt x="1649634" y="253615"/>
                  <a:pt x="1643735" y="250406"/>
                  <a:pt x="1637374" y="248816"/>
                </a:cubicBezTo>
                <a:cubicBezTo>
                  <a:pt x="1592138" y="237507"/>
                  <a:pt x="1618808" y="247455"/>
                  <a:pt x="1568949" y="236375"/>
                </a:cubicBezTo>
                <a:cubicBezTo>
                  <a:pt x="1562548" y="234953"/>
                  <a:pt x="1556842" y="230360"/>
                  <a:pt x="1550288" y="230155"/>
                </a:cubicBezTo>
                <a:cubicBezTo>
                  <a:pt x="1423851" y="226204"/>
                  <a:pt x="1297325" y="226008"/>
                  <a:pt x="1170843" y="223935"/>
                </a:cubicBezTo>
                <a:cubicBezTo>
                  <a:pt x="1123153" y="221861"/>
                  <a:pt x="1075410" y="220787"/>
                  <a:pt x="1027774" y="217714"/>
                </a:cubicBezTo>
                <a:cubicBezTo>
                  <a:pt x="1011092" y="216638"/>
                  <a:pt x="994727" y="211494"/>
                  <a:pt x="978010" y="211494"/>
                </a:cubicBezTo>
                <a:cubicBezTo>
                  <a:pt x="944770" y="211494"/>
                  <a:pt x="911659" y="215641"/>
                  <a:pt x="878484" y="217714"/>
                </a:cubicBezTo>
                <a:lnTo>
                  <a:pt x="841161" y="223935"/>
                </a:lnTo>
                <a:cubicBezTo>
                  <a:pt x="826670" y="226164"/>
                  <a:pt x="811996" y="227280"/>
                  <a:pt x="797619" y="230155"/>
                </a:cubicBezTo>
                <a:cubicBezTo>
                  <a:pt x="729813" y="243715"/>
                  <a:pt x="870319" y="230324"/>
                  <a:pt x="729194" y="242596"/>
                </a:cubicBezTo>
                <a:cubicBezTo>
                  <a:pt x="674977" y="247311"/>
                  <a:pt x="567725" y="252404"/>
                  <a:pt x="517700" y="255037"/>
                </a:cubicBezTo>
                <a:cubicBezTo>
                  <a:pt x="459643" y="252963"/>
                  <a:pt x="401523" y="252228"/>
                  <a:pt x="343529" y="248816"/>
                </a:cubicBezTo>
                <a:cubicBezTo>
                  <a:pt x="295742" y="246005"/>
                  <a:pt x="200459" y="236375"/>
                  <a:pt x="200459" y="236375"/>
                </a:cubicBezTo>
                <a:lnTo>
                  <a:pt x="169357" y="230155"/>
                </a:lnTo>
                <a:cubicBezTo>
                  <a:pt x="149006" y="226455"/>
                  <a:pt x="121433" y="222839"/>
                  <a:pt x="100933" y="217714"/>
                </a:cubicBezTo>
                <a:cubicBezTo>
                  <a:pt x="94572" y="216124"/>
                  <a:pt x="88576" y="213295"/>
                  <a:pt x="82272" y="211494"/>
                </a:cubicBezTo>
                <a:cubicBezTo>
                  <a:pt x="74052" y="209145"/>
                  <a:pt x="65579" y="207730"/>
                  <a:pt x="57390" y="205273"/>
                </a:cubicBezTo>
                <a:cubicBezTo>
                  <a:pt x="44829" y="201505"/>
                  <a:pt x="20067" y="192833"/>
                  <a:pt x="20067" y="192833"/>
                </a:cubicBezTo>
                <a:cubicBezTo>
                  <a:pt x="15920" y="186612"/>
                  <a:pt x="10970" y="180858"/>
                  <a:pt x="7627" y="174171"/>
                </a:cubicBezTo>
                <a:cubicBezTo>
                  <a:pt x="-7134" y="144647"/>
                  <a:pt x="3314" y="113212"/>
                  <a:pt x="7627" y="80865"/>
                </a:cubicBezTo>
                <a:cubicBezTo>
                  <a:pt x="8494" y="74366"/>
                  <a:pt x="9211" y="66840"/>
                  <a:pt x="13847" y="62204"/>
                </a:cubicBezTo>
                <a:cubicBezTo>
                  <a:pt x="18483" y="57568"/>
                  <a:pt x="26288" y="58057"/>
                  <a:pt x="32508" y="55984"/>
                </a:cubicBezTo>
                <a:cubicBezTo>
                  <a:pt x="44949" y="47690"/>
                  <a:pt x="55646" y="35830"/>
                  <a:pt x="69831" y="31102"/>
                </a:cubicBezTo>
                <a:lnTo>
                  <a:pt x="88492" y="24882"/>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230938" y="2305722"/>
            <a:ext cx="3231287" cy="3752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230938" y="2680996"/>
            <a:ext cx="4293993" cy="2799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581192" y="4428931"/>
            <a:ext cx="2251788" cy="18101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1496" y="1064042"/>
            <a:ext cx="5981345" cy="1815882"/>
          </a:xfrm>
          <a:prstGeom prst="rect">
            <a:avLst/>
          </a:prstGeom>
          <a:noFill/>
        </p:spPr>
        <p:txBody>
          <a:bodyPr wrap="square" rtlCol="0">
            <a:spAutoFit/>
          </a:bodyPr>
          <a:lstStyle/>
          <a:p>
            <a:r>
              <a:rPr lang="en-US" sz="1400" b="1" dirty="0" smtClean="0">
                <a:solidFill>
                  <a:srgbClr val="7030A0"/>
                </a:solidFill>
              </a:rPr>
              <a:t> </a:t>
            </a:r>
            <a:r>
              <a:rPr lang="en-US" sz="1600" b="1" dirty="0" smtClean="0">
                <a:latin typeface="+mj-lt"/>
              </a:rPr>
              <a:t>Data are captured from a second spreadsheet – identified by column and row – here hi-lighted in yellow (T, test data; C, Controls).</a:t>
            </a:r>
          </a:p>
          <a:p>
            <a:r>
              <a:rPr lang="en-US" sz="1600" b="1" dirty="0" smtClean="0">
                <a:latin typeface="+mj-lt"/>
              </a:rPr>
              <a:t>Test #1 (outlined in red): The number of rounded averages per </a:t>
            </a:r>
            <a:r>
              <a:rPr lang="en-US" sz="1600" b="1" u="sng" dirty="0" smtClean="0">
                <a:latin typeface="+mj-lt"/>
              </a:rPr>
              <a:t>triplicate</a:t>
            </a:r>
            <a:r>
              <a:rPr lang="en-US" sz="1600" b="1" dirty="0" smtClean="0">
                <a:latin typeface="+mj-lt"/>
              </a:rPr>
              <a:t> sample are counted and compared to the expected number based on the Pitt model that calculates the probability that the data set will contain that many or more mean-containing triples.  The mid-ratio distribution for the data set is also calculated and graphed.</a:t>
            </a:r>
            <a:endParaRPr lang="en-US" sz="1600" b="1" dirty="0">
              <a:latin typeface="+mj-lt"/>
            </a:endParaRPr>
          </a:p>
        </p:txBody>
      </p:sp>
      <p:sp>
        <p:nvSpPr>
          <p:cNvPr id="7" name="TextBox 6"/>
          <p:cNvSpPr txBox="1"/>
          <p:nvPr/>
        </p:nvSpPr>
        <p:spPr>
          <a:xfrm>
            <a:off x="355162" y="2960914"/>
            <a:ext cx="876300" cy="307777"/>
          </a:xfrm>
          <a:prstGeom prst="rect">
            <a:avLst/>
          </a:prstGeom>
          <a:noFill/>
        </p:spPr>
        <p:txBody>
          <a:bodyPr wrap="square" rtlCol="0">
            <a:spAutoFit/>
          </a:bodyPr>
          <a:lstStyle/>
          <a:p>
            <a:r>
              <a:rPr lang="en-US" sz="1400" b="1" dirty="0" smtClean="0"/>
              <a:t>Data Set:</a:t>
            </a:r>
            <a:endParaRPr lang="en-US" sz="1400" b="1" dirty="0"/>
          </a:p>
        </p:txBody>
      </p:sp>
      <p:sp>
        <p:nvSpPr>
          <p:cNvPr id="8" name="TextBox 7"/>
          <p:cNvSpPr txBox="1"/>
          <p:nvPr/>
        </p:nvSpPr>
        <p:spPr>
          <a:xfrm>
            <a:off x="251927" y="602655"/>
            <a:ext cx="2865307" cy="369332"/>
          </a:xfrm>
          <a:prstGeom prst="rect">
            <a:avLst/>
          </a:prstGeom>
          <a:noFill/>
        </p:spPr>
        <p:txBody>
          <a:bodyPr wrap="square" rtlCol="0">
            <a:spAutoFit/>
          </a:bodyPr>
          <a:lstStyle/>
          <a:p>
            <a:r>
              <a:rPr lang="en-US" b="1" dirty="0" smtClean="0"/>
              <a:t>Test Case: Colony Counts</a:t>
            </a:r>
            <a:endParaRPr lang="en-US" b="1" dirty="0"/>
          </a:p>
        </p:txBody>
      </p:sp>
    </p:spTree>
    <p:extLst>
      <p:ext uri="{BB962C8B-B14F-4D97-AF65-F5344CB8AC3E}">
        <p14:creationId xmlns:p14="http://schemas.microsoft.com/office/powerpoint/2010/main" val="38843194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1442" y="727681"/>
            <a:ext cx="2806700" cy="485775"/>
          </a:xfrm>
        </p:spPr>
        <p:txBody>
          <a:bodyPr>
            <a:normAutofit/>
          </a:bodyPr>
          <a:lstStyle/>
          <a:p>
            <a:r>
              <a:rPr lang="en-US" sz="2000" b="1" dirty="0" smtClean="0"/>
              <a:t>Test Case: Coulter Counts</a:t>
            </a:r>
            <a:endParaRPr lang="en-US" sz="2000" b="1" dirty="0"/>
          </a:p>
        </p:txBody>
      </p:sp>
      <p:graphicFrame>
        <p:nvGraphicFramePr>
          <p:cNvPr id="11" name="Object 10"/>
          <p:cNvGraphicFramePr>
            <a:graphicFrameLocks noChangeAspect="1"/>
          </p:cNvGraphicFramePr>
          <p:nvPr>
            <p:extLst>
              <p:ext uri="{D42A27DB-BD31-4B8C-83A1-F6EECF244321}">
                <p14:modId xmlns:p14="http://schemas.microsoft.com/office/powerpoint/2010/main" val="3477266175"/>
              </p:ext>
            </p:extLst>
          </p:nvPr>
        </p:nvGraphicFramePr>
        <p:xfrm>
          <a:off x="6219825" y="1027906"/>
          <a:ext cx="5392737" cy="5418137"/>
        </p:xfrm>
        <a:graphic>
          <a:graphicData uri="http://schemas.openxmlformats.org/presentationml/2006/ole">
            <mc:AlternateContent xmlns:mc="http://schemas.openxmlformats.org/markup-compatibility/2006">
              <mc:Choice xmlns:v="urn:schemas-microsoft-com:vml" Requires="v">
                <p:oleObj spid="_x0000_s2160" name="Macro-Enabled Worksheet" r:id="rId3" imgW="12334948" imgH="12392111" progId="Excel.SheetMacroEnabled.12">
                  <p:embed/>
                </p:oleObj>
              </mc:Choice>
              <mc:Fallback>
                <p:oleObj name="Macro-Enabled Worksheet" r:id="rId3" imgW="12334948" imgH="12392111" progId="Excel.SheetMacroEnabled.12">
                  <p:embed/>
                  <p:pic>
                    <p:nvPicPr>
                      <p:cNvPr id="0" name=""/>
                      <p:cNvPicPr/>
                      <p:nvPr/>
                    </p:nvPicPr>
                    <p:blipFill>
                      <a:blip r:embed="rId4"/>
                      <a:stretch>
                        <a:fillRect/>
                      </a:stretch>
                    </p:blipFill>
                    <p:spPr>
                      <a:xfrm>
                        <a:off x="6219825" y="1027906"/>
                        <a:ext cx="5392737" cy="5418137"/>
                      </a:xfrm>
                      <a:prstGeom prst="rect">
                        <a:avLst/>
                      </a:prstGeom>
                      <a:noFill/>
                      <a:ln>
                        <a:solidFill>
                          <a:schemeClr val="accent6">
                            <a:lumMod val="75000"/>
                          </a:schemeClr>
                        </a:solidFill>
                      </a:ln>
                    </p:spPr>
                  </p:pic>
                </p:oleObj>
              </mc:Fallback>
            </mc:AlternateContent>
          </a:graphicData>
        </a:graphic>
      </p:graphicFrame>
      <p:sp>
        <p:nvSpPr>
          <p:cNvPr id="3" name="Rectangle 2"/>
          <p:cNvSpPr/>
          <p:nvPr/>
        </p:nvSpPr>
        <p:spPr>
          <a:xfrm>
            <a:off x="6170645" y="3191069"/>
            <a:ext cx="4105469" cy="82109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170645" y="4012163"/>
            <a:ext cx="1710612" cy="379445"/>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976049" y="4609322"/>
            <a:ext cx="2892133" cy="1909666"/>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1204968044"/>
              </p:ext>
            </p:extLst>
          </p:nvPr>
        </p:nvGraphicFramePr>
        <p:xfrm>
          <a:off x="442542" y="3237722"/>
          <a:ext cx="5397499" cy="2743200"/>
        </p:xfrm>
        <a:graphic>
          <a:graphicData uri="http://schemas.openxmlformats.org/drawingml/2006/table">
            <a:tbl>
              <a:tblPr firstRow="1" firstCol="1" bandRow="1" bandCol="1"/>
              <a:tblGrid>
                <a:gridCol w="771071"/>
                <a:gridCol w="771071"/>
                <a:gridCol w="771071"/>
                <a:gridCol w="771071"/>
                <a:gridCol w="771071"/>
                <a:gridCol w="417113"/>
                <a:gridCol w="1125031"/>
              </a:tblGrid>
              <a:tr h="0">
                <a:tc>
                  <a:txBody>
                    <a:bodyPr/>
                    <a:lstStyle/>
                    <a:p>
                      <a:pPr marL="0" marR="0" algn="ctr">
                        <a:spcBef>
                          <a:spcPts val="0"/>
                        </a:spcBef>
                        <a:spcAft>
                          <a:spcPts val="0"/>
                        </a:spcAft>
                      </a:pPr>
                      <a:r>
                        <a:rPr lang="en-US" sz="1200" b="1" dirty="0">
                          <a:effectLst/>
                          <a:latin typeface="Calibri" panose="020F0502020204030204" pitchFamily="34" charset="0"/>
                          <a:ea typeface="Times New Roman" panose="02020603050405020304" pitchFamily="18" charset="0"/>
                        </a:rPr>
                        <a:t>Sample #</a:t>
                      </a:r>
                      <a:endParaRPr lang="en-US" sz="1200" dirty="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spcBef>
                          <a:spcPts val="0"/>
                        </a:spcBef>
                        <a:spcAft>
                          <a:spcPts val="0"/>
                        </a:spcAft>
                      </a:pPr>
                      <a:r>
                        <a:rPr lang="en-US" sz="1200" b="1" dirty="0" smtClean="0">
                          <a:effectLst/>
                          <a:latin typeface="Calibri" panose="020F0502020204030204" pitchFamily="34" charset="0"/>
                          <a:ea typeface="Times New Roman" panose="02020603050405020304" pitchFamily="18" charset="0"/>
                        </a:rPr>
                        <a:t>T </a:t>
                      </a:r>
                      <a:r>
                        <a:rPr lang="en-US" sz="1200" b="1" dirty="0">
                          <a:effectLst/>
                          <a:latin typeface="Calibri" panose="020F0502020204030204" pitchFamily="34" charset="0"/>
                          <a:ea typeface="Times New Roman" panose="02020603050405020304" pitchFamily="18" charset="0"/>
                        </a:rPr>
                        <a:t>Triplicate Counts</a:t>
                      </a:r>
                      <a:endParaRPr lang="en-US" sz="1200" dirty="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200" b="1" dirty="0" smtClean="0">
                          <a:effectLst/>
                          <a:latin typeface="Calibri" panose="020F0502020204030204" pitchFamily="34" charset="0"/>
                          <a:ea typeface="Times New Roman" panose="02020603050405020304" pitchFamily="18" charset="0"/>
                        </a:rPr>
                        <a:t>C </a:t>
                      </a:r>
                      <a:r>
                        <a:rPr lang="en-US" sz="1200" b="1" dirty="0">
                          <a:effectLst/>
                          <a:latin typeface="Calibri" panose="020F0502020204030204" pitchFamily="34" charset="0"/>
                          <a:ea typeface="Times New Roman" panose="02020603050405020304" pitchFamily="18" charset="0"/>
                        </a:rPr>
                        <a:t>Triplicate Counts</a:t>
                      </a:r>
                      <a:endParaRPr lang="en-US" sz="1200" dirty="0">
                        <a:effectLst/>
                        <a:latin typeface="Times New Roman" panose="02020603050405020304" pitchFamily="18" charset="0"/>
                        <a:ea typeface="Times New Roman" panose="02020603050405020304" pitchFamily="18" charset="0"/>
                      </a:endParaRPr>
                    </a:p>
                  </a:txBody>
                  <a:tcPr marL="73025" marR="73025"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0">
                <a:tc>
                  <a:txBody>
                    <a:bodyPr/>
                    <a:lstStyle/>
                    <a:p>
                      <a:pPr marL="0" marR="0" algn="ctr">
                        <a:spcBef>
                          <a:spcPts val="0"/>
                        </a:spcBef>
                        <a:spcAft>
                          <a:spcPts val="0"/>
                        </a:spcAft>
                      </a:pPr>
                      <a:r>
                        <a:rPr lang="en-US" sz="1200" b="1" dirty="0">
                          <a:effectLst/>
                          <a:latin typeface="Calibri" panose="020F0502020204030204" pitchFamily="34" charset="0"/>
                          <a:ea typeface="Times New Roman" panose="02020603050405020304" pitchFamily="18" charset="0"/>
                        </a:rPr>
                        <a:t>1</a:t>
                      </a:r>
                      <a:endParaRPr lang="en-US" sz="1200" dirty="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Calibri" panose="020F0502020204030204" pitchFamily="34" charset="0"/>
                          <a:ea typeface="Times New Roman" panose="02020603050405020304" pitchFamily="18" charset="0"/>
                        </a:rPr>
                        <a:t>5</a:t>
                      </a:r>
                      <a:r>
                        <a:rPr lang="en-US" sz="1200" dirty="0">
                          <a:solidFill>
                            <a:srgbClr val="FF0000"/>
                          </a:solidFill>
                          <a:effectLst/>
                          <a:latin typeface="Calibri" panose="020F0502020204030204" pitchFamily="34" charset="0"/>
                          <a:ea typeface="Times New Roman" panose="02020603050405020304" pitchFamily="18" charset="0"/>
                        </a:rPr>
                        <a:t>7</a:t>
                      </a:r>
                      <a:r>
                        <a:rPr lang="en-US" sz="1200" b="1" dirty="0">
                          <a:solidFill>
                            <a:srgbClr val="FF0000"/>
                          </a:solidFill>
                          <a:effectLst/>
                          <a:latin typeface="Calibri" panose="020F0502020204030204" pitchFamily="34" charset="0"/>
                          <a:ea typeface="Times New Roman" panose="02020603050405020304" pitchFamily="18" charset="0"/>
                        </a:rPr>
                        <a:t>7</a:t>
                      </a:r>
                      <a:endParaRPr lang="en-US" sz="1200" dirty="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Times New Roman" panose="02020603050405020304" pitchFamily="18" charset="0"/>
                        </a:rPr>
                        <a:t>59</a:t>
                      </a:r>
                      <a:r>
                        <a:rPr lang="en-US" sz="1200" b="1">
                          <a:effectLst/>
                          <a:latin typeface="Calibri" panose="020F0502020204030204" pitchFamily="34" charset="0"/>
                          <a:ea typeface="Times New Roman" panose="02020603050405020304" pitchFamily="18" charset="0"/>
                        </a:rPr>
                        <a:t>2</a:t>
                      </a:r>
                      <a:endParaRPr lang="en-US" sz="120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Times New Roman" panose="02020603050405020304" pitchFamily="18" charset="0"/>
                        </a:rPr>
                        <a:t>56</a:t>
                      </a:r>
                      <a:r>
                        <a:rPr lang="en-US" sz="1200" b="1">
                          <a:effectLst/>
                          <a:latin typeface="Calibri" panose="020F0502020204030204" pitchFamily="34" charset="0"/>
                          <a:ea typeface="Times New Roman" panose="02020603050405020304" pitchFamily="18" charset="0"/>
                        </a:rPr>
                        <a:t>3</a:t>
                      </a:r>
                      <a:endParaRPr lang="en-US" sz="120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Times New Roman" panose="02020603050405020304" pitchFamily="18" charset="0"/>
                        </a:rPr>
                        <a:t>8</a:t>
                      </a:r>
                      <a:r>
                        <a:rPr lang="en-US" sz="1200" b="1">
                          <a:effectLst/>
                          <a:latin typeface="Calibri" panose="020F0502020204030204" pitchFamily="34" charset="0"/>
                          <a:ea typeface="Times New Roman" panose="02020603050405020304" pitchFamily="18" charset="0"/>
                        </a:rPr>
                        <a:t>9</a:t>
                      </a:r>
                      <a:endParaRPr lang="en-US" sz="1200">
                        <a:effectLst/>
                        <a:latin typeface="Times New Roman" panose="02020603050405020304" pitchFamily="18" charset="0"/>
                        <a:ea typeface="Times New Roman" panose="02020603050405020304" pitchFamily="18" charset="0"/>
                      </a:endParaRPr>
                    </a:p>
                  </a:txBody>
                  <a:tcPr marL="73025" marR="73025"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Times New Roman" panose="02020603050405020304" pitchFamily="18" charset="0"/>
                        </a:rPr>
                        <a:t>9</a:t>
                      </a:r>
                      <a:r>
                        <a:rPr lang="en-US" sz="1200" b="1">
                          <a:effectLst/>
                          <a:latin typeface="Calibri" panose="020F0502020204030204" pitchFamily="34" charset="0"/>
                          <a:ea typeface="Times New Roman" panose="02020603050405020304" pitchFamily="18" charset="0"/>
                        </a:rPr>
                        <a:t>7</a:t>
                      </a:r>
                      <a:endParaRPr lang="en-US" sz="120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Times New Roman" panose="02020603050405020304" pitchFamily="18" charset="0"/>
                        </a:rPr>
                        <a:t>8</a:t>
                      </a:r>
                      <a:r>
                        <a:rPr lang="en-US" sz="1200" b="1">
                          <a:effectLst/>
                          <a:latin typeface="Calibri" panose="020F0502020204030204" pitchFamily="34" charset="0"/>
                          <a:ea typeface="Times New Roman" panose="02020603050405020304" pitchFamily="18" charset="0"/>
                        </a:rPr>
                        <a:t>6</a:t>
                      </a:r>
                      <a:endParaRPr lang="en-US" sz="120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1200" b="1">
                          <a:effectLst/>
                          <a:latin typeface="Calibri" panose="020F0502020204030204" pitchFamily="34" charset="0"/>
                          <a:ea typeface="Times New Roman" panose="02020603050405020304" pitchFamily="18" charset="0"/>
                        </a:rPr>
                        <a:t>2</a:t>
                      </a:r>
                      <a:endParaRPr lang="en-US" sz="120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Calibri" panose="020F0502020204030204" pitchFamily="34" charset="0"/>
                          <a:ea typeface="Times New Roman" panose="02020603050405020304" pitchFamily="18" charset="0"/>
                        </a:rPr>
                        <a:t>6</a:t>
                      </a:r>
                      <a:r>
                        <a:rPr lang="en-US" sz="1200" dirty="0">
                          <a:solidFill>
                            <a:srgbClr val="FF0000"/>
                          </a:solidFill>
                          <a:effectLst/>
                          <a:latin typeface="Calibri" panose="020F0502020204030204" pitchFamily="34" charset="0"/>
                          <a:ea typeface="Times New Roman" panose="02020603050405020304" pitchFamily="18" charset="0"/>
                        </a:rPr>
                        <a:t>1</a:t>
                      </a:r>
                      <a:r>
                        <a:rPr lang="en-US" sz="1200" b="1" dirty="0">
                          <a:solidFill>
                            <a:srgbClr val="FF0000"/>
                          </a:solidFill>
                          <a:effectLst/>
                          <a:latin typeface="Calibri" panose="020F0502020204030204" pitchFamily="34" charset="0"/>
                          <a:ea typeface="Times New Roman" panose="02020603050405020304" pitchFamily="18" charset="0"/>
                        </a:rPr>
                        <a:t>1</a:t>
                      </a:r>
                      <a:endParaRPr lang="en-US" sz="1200" dirty="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Calibri" panose="020F0502020204030204" pitchFamily="34" charset="0"/>
                          <a:ea typeface="Times New Roman" panose="02020603050405020304" pitchFamily="18" charset="0"/>
                        </a:rPr>
                        <a:t>60</a:t>
                      </a:r>
                      <a:r>
                        <a:rPr lang="en-US" sz="1200" b="1" dirty="0">
                          <a:effectLst/>
                          <a:latin typeface="Calibri" panose="020F0502020204030204" pitchFamily="34" charset="0"/>
                          <a:ea typeface="Times New Roman" panose="02020603050405020304" pitchFamily="18" charset="0"/>
                        </a:rPr>
                        <a:t>7</a:t>
                      </a:r>
                      <a:endParaRPr lang="en-US" sz="1200" dirty="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Times New Roman" panose="02020603050405020304" pitchFamily="18" charset="0"/>
                        </a:rPr>
                        <a:t>65</a:t>
                      </a:r>
                      <a:r>
                        <a:rPr lang="en-US" sz="1200" b="1">
                          <a:effectLst/>
                          <a:latin typeface="Calibri" panose="020F0502020204030204" pitchFamily="34" charset="0"/>
                          <a:ea typeface="Times New Roman" panose="02020603050405020304" pitchFamily="18" charset="0"/>
                        </a:rPr>
                        <a:t>3</a:t>
                      </a:r>
                      <a:endParaRPr lang="en-US" sz="120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Times New Roman" panose="02020603050405020304" pitchFamily="18" charset="0"/>
                        </a:rPr>
                        <a:t>33</a:t>
                      </a:r>
                      <a:r>
                        <a:rPr lang="en-US" sz="1200" b="1">
                          <a:effectLst/>
                          <a:latin typeface="Calibri" panose="020F0502020204030204" pitchFamily="34" charset="0"/>
                          <a:ea typeface="Times New Roman" panose="02020603050405020304" pitchFamily="18" charset="0"/>
                        </a:rPr>
                        <a:t>1</a:t>
                      </a:r>
                      <a:endParaRPr lang="en-US" sz="1200">
                        <a:effectLst/>
                        <a:latin typeface="Times New Roman" panose="02020603050405020304" pitchFamily="18" charset="0"/>
                        <a:ea typeface="Times New Roman" panose="02020603050405020304" pitchFamily="18" charset="0"/>
                      </a:endParaRPr>
                    </a:p>
                  </a:txBody>
                  <a:tcPr marL="73025" marR="73025"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Times New Roman" panose="02020603050405020304" pitchFamily="18" charset="0"/>
                        </a:rPr>
                        <a:t>31</a:t>
                      </a:r>
                      <a:r>
                        <a:rPr lang="en-US" sz="1200" b="1">
                          <a:effectLst/>
                          <a:latin typeface="Calibri" panose="020F0502020204030204" pitchFamily="34" charset="0"/>
                          <a:ea typeface="Times New Roman" panose="02020603050405020304" pitchFamily="18" charset="0"/>
                        </a:rPr>
                        <a:t>6</a:t>
                      </a:r>
                      <a:endParaRPr lang="en-US" sz="120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Times New Roman" panose="02020603050405020304" pitchFamily="18" charset="0"/>
                        </a:rPr>
                        <a:t>32</a:t>
                      </a:r>
                      <a:r>
                        <a:rPr lang="en-US" sz="1200" b="1">
                          <a:effectLst/>
                          <a:latin typeface="Calibri" panose="020F0502020204030204" pitchFamily="34" charset="0"/>
                          <a:ea typeface="Times New Roman" panose="02020603050405020304" pitchFamily="18" charset="0"/>
                        </a:rPr>
                        <a:t>9</a:t>
                      </a:r>
                      <a:endParaRPr lang="en-US" sz="120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1200" b="1">
                          <a:effectLst/>
                          <a:latin typeface="Calibri" panose="020F0502020204030204" pitchFamily="34" charset="0"/>
                          <a:ea typeface="Times New Roman" panose="02020603050405020304" pitchFamily="18" charset="0"/>
                        </a:rPr>
                        <a:t>3</a:t>
                      </a:r>
                      <a:endParaRPr lang="en-US" sz="120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Times New Roman" panose="02020603050405020304" pitchFamily="18" charset="0"/>
                        </a:rPr>
                        <a:t>58</a:t>
                      </a:r>
                      <a:r>
                        <a:rPr lang="en-US" sz="1200" b="1">
                          <a:effectLst/>
                          <a:latin typeface="Calibri" panose="020F0502020204030204" pitchFamily="34" charset="0"/>
                          <a:ea typeface="Times New Roman" panose="02020603050405020304" pitchFamily="18" charset="0"/>
                        </a:rPr>
                        <a:t>1</a:t>
                      </a:r>
                      <a:endParaRPr lang="en-US" sz="120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Calibri" panose="020F0502020204030204" pitchFamily="34" charset="0"/>
                          <a:ea typeface="Times New Roman" panose="02020603050405020304" pitchFamily="18" charset="0"/>
                        </a:rPr>
                        <a:t>59</a:t>
                      </a:r>
                      <a:r>
                        <a:rPr lang="en-US" sz="1200" b="1" dirty="0">
                          <a:effectLst/>
                          <a:latin typeface="Calibri" panose="020F0502020204030204" pitchFamily="34" charset="0"/>
                          <a:ea typeface="Times New Roman" panose="02020603050405020304" pitchFamily="18" charset="0"/>
                        </a:rPr>
                        <a:t>3</a:t>
                      </a:r>
                      <a:endParaRPr lang="en-US" sz="1200" dirty="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Calibri" panose="020F0502020204030204" pitchFamily="34" charset="0"/>
                          <a:ea typeface="Times New Roman" panose="02020603050405020304" pitchFamily="18" charset="0"/>
                        </a:rPr>
                        <a:t>61</a:t>
                      </a:r>
                      <a:r>
                        <a:rPr lang="en-US" sz="1200" b="1" dirty="0">
                          <a:effectLst/>
                          <a:latin typeface="Calibri" panose="020F0502020204030204" pitchFamily="34" charset="0"/>
                          <a:ea typeface="Times New Roman" panose="02020603050405020304" pitchFamily="18" charset="0"/>
                        </a:rPr>
                        <a:t>7</a:t>
                      </a:r>
                      <a:endParaRPr lang="en-US" sz="1200" dirty="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Times New Roman" panose="02020603050405020304" pitchFamily="18" charset="0"/>
                        </a:rPr>
                        <a:t>37</a:t>
                      </a:r>
                      <a:r>
                        <a:rPr lang="en-US" sz="1200" b="1">
                          <a:effectLst/>
                          <a:latin typeface="Calibri" panose="020F0502020204030204" pitchFamily="34" charset="0"/>
                          <a:ea typeface="Times New Roman" panose="02020603050405020304" pitchFamily="18" charset="0"/>
                        </a:rPr>
                        <a:t>8</a:t>
                      </a:r>
                      <a:endParaRPr lang="en-US" sz="1200">
                        <a:effectLst/>
                        <a:latin typeface="Times New Roman" panose="02020603050405020304" pitchFamily="18" charset="0"/>
                        <a:ea typeface="Times New Roman" panose="02020603050405020304" pitchFamily="18" charset="0"/>
                      </a:endParaRPr>
                    </a:p>
                  </a:txBody>
                  <a:tcPr marL="73025" marR="73025"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Times New Roman" panose="02020603050405020304" pitchFamily="18" charset="0"/>
                        </a:rPr>
                        <a:t>33</a:t>
                      </a:r>
                      <a:r>
                        <a:rPr lang="en-US" sz="1200" b="1">
                          <a:effectLst/>
                          <a:latin typeface="Calibri" panose="020F0502020204030204" pitchFamily="34" charset="0"/>
                          <a:ea typeface="Times New Roman" panose="02020603050405020304" pitchFamily="18" charset="0"/>
                        </a:rPr>
                        <a:t>0</a:t>
                      </a:r>
                      <a:endParaRPr lang="en-US" sz="120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Times New Roman" panose="02020603050405020304" pitchFamily="18" charset="0"/>
                        </a:rPr>
                        <a:t>37</a:t>
                      </a:r>
                      <a:r>
                        <a:rPr lang="en-US" sz="1200" b="1">
                          <a:effectLst/>
                          <a:latin typeface="Calibri" panose="020F0502020204030204" pitchFamily="34" charset="0"/>
                          <a:ea typeface="Times New Roman" panose="02020603050405020304" pitchFamily="18" charset="0"/>
                        </a:rPr>
                        <a:t>5</a:t>
                      </a:r>
                      <a:endParaRPr lang="en-US" sz="120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1200" b="1">
                          <a:effectLst/>
                          <a:latin typeface="Calibri" panose="020F0502020204030204" pitchFamily="34" charset="0"/>
                          <a:ea typeface="Times New Roman" panose="02020603050405020304" pitchFamily="18" charset="0"/>
                        </a:rPr>
                        <a:t>4</a:t>
                      </a:r>
                      <a:endParaRPr lang="en-US" sz="120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Times New Roman" panose="02020603050405020304" pitchFamily="18" charset="0"/>
                        </a:rPr>
                        <a:t>6</a:t>
                      </a:r>
                      <a:r>
                        <a:rPr lang="en-US" sz="1200">
                          <a:solidFill>
                            <a:srgbClr val="FF0000"/>
                          </a:solidFill>
                          <a:effectLst/>
                          <a:latin typeface="Calibri" panose="020F0502020204030204" pitchFamily="34" charset="0"/>
                          <a:ea typeface="Times New Roman" panose="02020603050405020304" pitchFamily="18" charset="0"/>
                        </a:rPr>
                        <a:t>3</a:t>
                      </a:r>
                      <a:r>
                        <a:rPr lang="en-US" sz="1200" b="1">
                          <a:solidFill>
                            <a:srgbClr val="FF0000"/>
                          </a:solidFill>
                          <a:effectLst/>
                          <a:latin typeface="Calibri" panose="020F0502020204030204" pitchFamily="34" charset="0"/>
                          <a:ea typeface="Times New Roman" panose="02020603050405020304" pitchFamily="18" charset="0"/>
                        </a:rPr>
                        <a:t>3</a:t>
                      </a:r>
                      <a:endParaRPr lang="en-US" sz="120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Times New Roman" panose="02020603050405020304" pitchFamily="18" charset="0"/>
                        </a:rPr>
                        <a:t>64</a:t>
                      </a:r>
                      <a:r>
                        <a:rPr lang="en-US" sz="1200" b="1">
                          <a:effectLst/>
                          <a:latin typeface="Calibri" panose="020F0502020204030204" pitchFamily="34" charset="0"/>
                          <a:ea typeface="Times New Roman" panose="02020603050405020304" pitchFamily="18" charset="0"/>
                        </a:rPr>
                        <a:t>5</a:t>
                      </a:r>
                      <a:endParaRPr lang="en-US" sz="120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Calibri" panose="020F0502020204030204" pitchFamily="34" charset="0"/>
                          <a:ea typeface="Times New Roman" panose="02020603050405020304" pitchFamily="18" charset="0"/>
                        </a:rPr>
                        <a:t>61</a:t>
                      </a:r>
                      <a:r>
                        <a:rPr lang="en-US" sz="1200" b="1" dirty="0">
                          <a:effectLst/>
                          <a:latin typeface="Calibri" panose="020F0502020204030204" pitchFamily="34" charset="0"/>
                          <a:ea typeface="Times New Roman" panose="02020603050405020304" pitchFamily="18" charset="0"/>
                        </a:rPr>
                        <a:t>9</a:t>
                      </a:r>
                      <a:endParaRPr lang="en-US" sz="1200" dirty="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Calibri" panose="020F0502020204030204" pitchFamily="34" charset="0"/>
                          <a:ea typeface="Times New Roman" panose="02020603050405020304" pitchFamily="18" charset="0"/>
                        </a:rPr>
                        <a:t>3</a:t>
                      </a:r>
                      <a:r>
                        <a:rPr lang="en-US" sz="1200" dirty="0">
                          <a:solidFill>
                            <a:srgbClr val="FF0000"/>
                          </a:solidFill>
                          <a:effectLst/>
                          <a:latin typeface="Calibri" panose="020F0502020204030204" pitchFamily="34" charset="0"/>
                          <a:ea typeface="Times New Roman" panose="02020603050405020304" pitchFamily="18" charset="0"/>
                        </a:rPr>
                        <a:t>3</a:t>
                      </a:r>
                      <a:r>
                        <a:rPr lang="en-US" sz="1200" b="1" dirty="0">
                          <a:solidFill>
                            <a:srgbClr val="FF0000"/>
                          </a:solidFill>
                          <a:effectLst/>
                          <a:latin typeface="Calibri" panose="020F0502020204030204" pitchFamily="34" charset="0"/>
                          <a:ea typeface="Times New Roman" panose="02020603050405020304" pitchFamily="18" charset="0"/>
                        </a:rPr>
                        <a:t>3</a:t>
                      </a:r>
                      <a:endParaRPr lang="en-US" sz="1200" dirty="0">
                        <a:effectLst/>
                        <a:latin typeface="Times New Roman" panose="02020603050405020304" pitchFamily="18" charset="0"/>
                        <a:ea typeface="Times New Roman" panose="02020603050405020304" pitchFamily="18" charset="0"/>
                      </a:endParaRPr>
                    </a:p>
                  </a:txBody>
                  <a:tcPr marL="73025" marR="73025"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Times New Roman" panose="02020603050405020304" pitchFamily="18" charset="0"/>
                        </a:rPr>
                        <a:t>40</a:t>
                      </a:r>
                      <a:r>
                        <a:rPr lang="en-US" sz="1200" b="1">
                          <a:effectLst/>
                          <a:latin typeface="Calibri" panose="020F0502020204030204" pitchFamily="34" charset="0"/>
                          <a:ea typeface="Times New Roman" panose="02020603050405020304" pitchFamily="18" charset="0"/>
                        </a:rPr>
                        <a:t>4</a:t>
                      </a:r>
                      <a:endParaRPr lang="en-US" sz="120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Times New Roman" panose="02020603050405020304" pitchFamily="18" charset="0"/>
                        </a:rPr>
                        <a:t>36</a:t>
                      </a:r>
                      <a:r>
                        <a:rPr lang="en-US" sz="1200" b="1">
                          <a:effectLst/>
                          <a:latin typeface="Calibri" panose="020F0502020204030204" pitchFamily="34" charset="0"/>
                          <a:ea typeface="Times New Roman" panose="02020603050405020304" pitchFamily="18" charset="0"/>
                        </a:rPr>
                        <a:t>7</a:t>
                      </a:r>
                      <a:endParaRPr lang="en-US" sz="120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1200" b="1">
                          <a:effectLst/>
                          <a:latin typeface="Calibri" panose="020F0502020204030204" pitchFamily="34" charset="0"/>
                          <a:ea typeface="Times New Roman" panose="02020603050405020304" pitchFamily="18" charset="0"/>
                        </a:rPr>
                        <a:t>5</a:t>
                      </a:r>
                      <a:endParaRPr lang="en-US" sz="120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Times New Roman" panose="02020603050405020304" pitchFamily="18" charset="0"/>
                        </a:rPr>
                        <a:t>5</a:t>
                      </a:r>
                      <a:r>
                        <a:rPr lang="en-US" sz="1200">
                          <a:solidFill>
                            <a:srgbClr val="FF0000"/>
                          </a:solidFill>
                          <a:effectLst/>
                          <a:latin typeface="Calibri" panose="020F0502020204030204" pitchFamily="34" charset="0"/>
                          <a:ea typeface="Times New Roman" panose="02020603050405020304" pitchFamily="18" charset="0"/>
                        </a:rPr>
                        <a:t>1</a:t>
                      </a:r>
                      <a:r>
                        <a:rPr lang="en-US" sz="1200" b="1">
                          <a:solidFill>
                            <a:srgbClr val="FF0000"/>
                          </a:solidFill>
                          <a:effectLst/>
                          <a:latin typeface="Calibri" panose="020F0502020204030204" pitchFamily="34" charset="0"/>
                          <a:ea typeface="Times New Roman" panose="02020603050405020304" pitchFamily="18" charset="0"/>
                        </a:rPr>
                        <a:t>1</a:t>
                      </a:r>
                      <a:endParaRPr lang="en-US" sz="120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Times New Roman" panose="02020603050405020304" pitchFamily="18" charset="0"/>
                        </a:rPr>
                        <a:t>53</a:t>
                      </a:r>
                      <a:r>
                        <a:rPr lang="en-US" sz="1200" b="1">
                          <a:effectLst/>
                          <a:latin typeface="Calibri" panose="020F0502020204030204" pitchFamily="34" charset="0"/>
                          <a:ea typeface="Times New Roman" panose="02020603050405020304" pitchFamily="18" charset="0"/>
                        </a:rPr>
                        <a:t>7</a:t>
                      </a:r>
                      <a:endParaRPr lang="en-US" sz="120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Times New Roman" panose="02020603050405020304" pitchFamily="18" charset="0"/>
                        </a:rPr>
                        <a:t>54</a:t>
                      </a:r>
                      <a:r>
                        <a:rPr lang="en-US" sz="1200" b="1">
                          <a:effectLst/>
                          <a:latin typeface="Calibri" panose="020F0502020204030204" pitchFamily="34" charset="0"/>
                          <a:ea typeface="Times New Roman" panose="02020603050405020304" pitchFamily="18" charset="0"/>
                        </a:rPr>
                        <a:t>9</a:t>
                      </a:r>
                      <a:endParaRPr lang="en-US" sz="120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Calibri" panose="020F0502020204030204" pitchFamily="34" charset="0"/>
                          <a:ea typeface="Times New Roman" panose="02020603050405020304" pitchFamily="18" charset="0"/>
                        </a:rPr>
                        <a:t>39</a:t>
                      </a:r>
                      <a:r>
                        <a:rPr lang="en-US" sz="1200" b="1" dirty="0">
                          <a:effectLst/>
                          <a:latin typeface="Calibri" panose="020F0502020204030204" pitchFamily="34" charset="0"/>
                          <a:ea typeface="Times New Roman" panose="02020603050405020304" pitchFamily="18" charset="0"/>
                        </a:rPr>
                        <a:t>6</a:t>
                      </a:r>
                      <a:endParaRPr lang="en-US" sz="1200" dirty="0">
                        <a:effectLst/>
                        <a:latin typeface="Times New Roman" panose="02020603050405020304" pitchFamily="18" charset="0"/>
                        <a:ea typeface="Times New Roman" panose="02020603050405020304" pitchFamily="18" charset="0"/>
                      </a:endParaRPr>
                    </a:p>
                  </a:txBody>
                  <a:tcPr marL="73025" marR="73025"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Calibri" panose="020F0502020204030204" pitchFamily="34" charset="0"/>
                          <a:ea typeface="Times New Roman" panose="02020603050405020304" pitchFamily="18" charset="0"/>
                        </a:rPr>
                        <a:t>38</a:t>
                      </a:r>
                      <a:r>
                        <a:rPr lang="en-US" sz="1200" b="1" dirty="0">
                          <a:effectLst/>
                          <a:latin typeface="Calibri" panose="020F0502020204030204" pitchFamily="34" charset="0"/>
                          <a:ea typeface="Times New Roman" panose="02020603050405020304" pitchFamily="18" charset="0"/>
                        </a:rPr>
                        <a:t>2</a:t>
                      </a:r>
                      <a:endParaRPr lang="en-US" sz="1200" dirty="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Times New Roman" panose="02020603050405020304" pitchFamily="18" charset="0"/>
                        </a:rPr>
                        <a:t>40</a:t>
                      </a:r>
                      <a:r>
                        <a:rPr lang="en-US" sz="1200" b="1">
                          <a:effectLst/>
                          <a:latin typeface="Calibri" panose="020F0502020204030204" pitchFamily="34" charset="0"/>
                          <a:ea typeface="Times New Roman" panose="02020603050405020304" pitchFamily="18" charset="0"/>
                        </a:rPr>
                        <a:t>8</a:t>
                      </a:r>
                      <a:endParaRPr lang="en-US" sz="120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1200" b="1">
                          <a:effectLst/>
                          <a:latin typeface="Calibri" panose="020F0502020204030204" pitchFamily="34" charset="0"/>
                          <a:ea typeface="Times New Roman" panose="02020603050405020304" pitchFamily="18" charset="0"/>
                        </a:rPr>
                        <a:t>6</a:t>
                      </a:r>
                      <a:endParaRPr lang="en-US" sz="120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Times New Roman" panose="02020603050405020304" pitchFamily="18" charset="0"/>
                        </a:rPr>
                        <a:t>5</a:t>
                      </a:r>
                      <a:r>
                        <a:rPr lang="en-US" sz="1200">
                          <a:solidFill>
                            <a:srgbClr val="FF0000"/>
                          </a:solidFill>
                          <a:effectLst/>
                          <a:latin typeface="Calibri" panose="020F0502020204030204" pitchFamily="34" charset="0"/>
                          <a:ea typeface="Times New Roman" panose="02020603050405020304" pitchFamily="18" charset="0"/>
                        </a:rPr>
                        <a:t>4</a:t>
                      </a:r>
                      <a:r>
                        <a:rPr lang="en-US" sz="1200" b="1">
                          <a:solidFill>
                            <a:srgbClr val="FF0000"/>
                          </a:solidFill>
                          <a:effectLst/>
                          <a:latin typeface="Calibri" panose="020F0502020204030204" pitchFamily="34" charset="0"/>
                          <a:ea typeface="Times New Roman" panose="02020603050405020304" pitchFamily="18" charset="0"/>
                        </a:rPr>
                        <a:t>4</a:t>
                      </a:r>
                      <a:endParaRPr lang="en-US" sz="120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Times New Roman" panose="02020603050405020304" pitchFamily="18" charset="0"/>
                        </a:rPr>
                        <a:t>56</a:t>
                      </a:r>
                      <a:r>
                        <a:rPr lang="en-US" sz="1200" b="1">
                          <a:effectLst/>
                          <a:latin typeface="Calibri" panose="020F0502020204030204" pitchFamily="34" charset="0"/>
                          <a:ea typeface="Times New Roman" panose="02020603050405020304" pitchFamily="18" charset="0"/>
                        </a:rPr>
                        <a:t>2</a:t>
                      </a:r>
                      <a:endParaRPr lang="en-US" sz="120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Calibri" panose="020F0502020204030204" pitchFamily="34" charset="0"/>
                          <a:ea typeface="Times New Roman" panose="02020603050405020304" pitchFamily="18" charset="0"/>
                        </a:rPr>
                        <a:t>57</a:t>
                      </a:r>
                      <a:r>
                        <a:rPr lang="en-US" sz="1200" b="1" dirty="0">
                          <a:effectLst/>
                          <a:latin typeface="Calibri" panose="020F0502020204030204" pitchFamily="34" charset="0"/>
                          <a:ea typeface="Times New Roman" panose="02020603050405020304" pitchFamily="18" charset="0"/>
                        </a:rPr>
                        <a:t>3</a:t>
                      </a:r>
                      <a:endParaRPr lang="en-US" sz="1200" dirty="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Calibri" panose="020F0502020204030204" pitchFamily="34" charset="0"/>
                          <a:ea typeface="Times New Roman" panose="02020603050405020304" pitchFamily="18" charset="0"/>
                        </a:rPr>
                        <a:t>34</a:t>
                      </a:r>
                      <a:r>
                        <a:rPr lang="en-US" sz="1200" b="1" dirty="0">
                          <a:effectLst/>
                          <a:latin typeface="Calibri" panose="020F0502020204030204" pitchFamily="34" charset="0"/>
                          <a:ea typeface="Times New Roman" panose="02020603050405020304" pitchFamily="18" charset="0"/>
                        </a:rPr>
                        <a:t>2</a:t>
                      </a:r>
                      <a:endParaRPr lang="en-US" sz="1200" dirty="0">
                        <a:effectLst/>
                        <a:latin typeface="Times New Roman" panose="02020603050405020304" pitchFamily="18" charset="0"/>
                        <a:ea typeface="Times New Roman" panose="02020603050405020304" pitchFamily="18" charset="0"/>
                      </a:endParaRPr>
                    </a:p>
                  </a:txBody>
                  <a:tcPr marL="73025" marR="73025"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Calibri" panose="020F0502020204030204" pitchFamily="34" charset="0"/>
                          <a:ea typeface="Times New Roman" panose="02020603050405020304" pitchFamily="18" charset="0"/>
                        </a:rPr>
                        <a:t>33</a:t>
                      </a:r>
                      <a:r>
                        <a:rPr lang="en-US" sz="1200" b="1" dirty="0">
                          <a:effectLst/>
                          <a:latin typeface="Calibri" panose="020F0502020204030204" pitchFamily="34" charset="0"/>
                          <a:ea typeface="Times New Roman" panose="02020603050405020304" pitchFamily="18" charset="0"/>
                        </a:rPr>
                        <a:t>1</a:t>
                      </a:r>
                      <a:endParaRPr lang="en-US" sz="1200" dirty="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Calibri" panose="020F0502020204030204" pitchFamily="34" charset="0"/>
                          <a:ea typeface="Times New Roman" panose="02020603050405020304" pitchFamily="18" charset="0"/>
                        </a:rPr>
                        <a:t>3</a:t>
                      </a:r>
                      <a:r>
                        <a:rPr lang="en-US" sz="1200" dirty="0">
                          <a:solidFill>
                            <a:srgbClr val="FF0000"/>
                          </a:solidFill>
                          <a:effectLst/>
                          <a:latin typeface="Calibri" panose="020F0502020204030204" pitchFamily="34" charset="0"/>
                          <a:ea typeface="Times New Roman" panose="02020603050405020304" pitchFamily="18" charset="0"/>
                        </a:rPr>
                        <a:t>4</a:t>
                      </a:r>
                      <a:r>
                        <a:rPr lang="en-US" sz="1200" b="1" dirty="0">
                          <a:solidFill>
                            <a:srgbClr val="FF0000"/>
                          </a:solidFill>
                          <a:effectLst/>
                          <a:latin typeface="Calibri" panose="020F0502020204030204" pitchFamily="34" charset="0"/>
                          <a:ea typeface="Times New Roman" panose="02020603050405020304" pitchFamily="18" charset="0"/>
                        </a:rPr>
                        <a:t>4</a:t>
                      </a:r>
                      <a:endParaRPr lang="en-US" sz="1200" dirty="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1200" b="1">
                          <a:effectLst/>
                          <a:latin typeface="Calibri" panose="020F0502020204030204" pitchFamily="34" charset="0"/>
                          <a:ea typeface="Times New Roman" panose="02020603050405020304" pitchFamily="18" charset="0"/>
                        </a:rPr>
                        <a:t>7</a:t>
                      </a:r>
                      <a:endParaRPr lang="en-US" sz="120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Times New Roman" panose="02020603050405020304" pitchFamily="18" charset="0"/>
                        </a:rPr>
                        <a:t>6</a:t>
                      </a:r>
                      <a:r>
                        <a:rPr lang="en-US" sz="1200">
                          <a:solidFill>
                            <a:srgbClr val="FF0000"/>
                          </a:solidFill>
                          <a:effectLst/>
                          <a:latin typeface="Calibri" panose="020F0502020204030204" pitchFamily="34" charset="0"/>
                          <a:ea typeface="Times New Roman" panose="02020603050405020304" pitchFamily="18" charset="0"/>
                        </a:rPr>
                        <a:t>6</a:t>
                      </a:r>
                      <a:r>
                        <a:rPr lang="en-US" sz="1200" b="1">
                          <a:solidFill>
                            <a:srgbClr val="FF0000"/>
                          </a:solidFill>
                          <a:effectLst/>
                          <a:latin typeface="Calibri" panose="020F0502020204030204" pitchFamily="34" charset="0"/>
                          <a:ea typeface="Times New Roman" panose="02020603050405020304" pitchFamily="18" charset="0"/>
                        </a:rPr>
                        <a:t>6</a:t>
                      </a:r>
                      <a:endParaRPr lang="en-US" sz="120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Times New Roman" panose="02020603050405020304" pitchFamily="18" charset="0"/>
                        </a:rPr>
                        <a:t>67</a:t>
                      </a:r>
                      <a:r>
                        <a:rPr lang="en-US" sz="1200" b="1">
                          <a:effectLst/>
                          <a:latin typeface="Calibri" panose="020F0502020204030204" pitchFamily="34" charset="0"/>
                          <a:ea typeface="Times New Roman" panose="02020603050405020304" pitchFamily="18" charset="0"/>
                        </a:rPr>
                        <a:t>2</a:t>
                      </a:r>
                      <a:endParaRPr lang="en-US" sz="120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Times New Roman" panose="02020603050405020304" pitchFamily="18" charset="0"/>
                        </a:rPr>
                        <a:t>69</a:t>
                      </a:r>
                      <a:r>
                        <a:rPr lang="en-US" sz="1200" b="1">
                          <a:effectLst/>
                          <a:latin typeface="Calibri" panose="020F0502020204030204" pitchFamily="34" charset="0"/>
                          <a:ea typeface="Times New Roman" panose="02020603050405020304" pitchFamily="18" charset="0"/>
                        </a:rPr>
                        <a:t>3</a:t>
                      </a:r>
                      <a:endParaRPr lang="en-US" sz="120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Times New Roman" panose="02020603050405020304" pitchFamily="18" charset="0"/>
                        </a:rPr>
                        <a:t>34</a:t>
                      </a:r>
                      <a:r>
                        <a:rPr lang="en-US" sz="1200" b="1">
                          <a:effectLst/>
                          <a:latin typeface="Calibri" panose="020F0502020204030204" pitchFamily="34" charset="0"/>
                          <a:ea typeface="Times New Roman" panose="02020603050405020304" pitchFamily="18" charset="0"/>
                        </a:rPr>
                        <a:t>0</a:t>
                      </a:r>
                      <a:endParaRPr lang="en-US" sz="1200">
                        <a:effectLst/>
                        <a:latin typeface="Times New Roman" panose="02020603050405020304" pitchFamily="18" charset="0"/>
                        <a:ea typeface="Times New Roman" panose="02020603050405020304" pitchFamily="18" charset="0"/>
                      </a:endParaRPr>
                    </a:p>
                  </a:txBody>
                  <a:tcPr marL="73025" marR="73025"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Times New Roman" panose="02020603050405020304" pitchFamily="18" charset="0"/>
                        </a:rPr>
                        <a:t>34</a:t>
                      </a:r>
                      <a:r>
                        <a:rPr lang="en-US" sz="1200" b="1">
                          <a:effectLst/>
                          <a:latin typeface="Calibri" panose="020F0502020204030204" pitchFamily="34" charset="0"/>
                          <a:ea typeface="Times New Roman" panose="02020603050405020304" pitchFamily="18" charset="0"/>
                        </a:rPr>
                        <a:t>9</a:t>
                      </a:r>
                      <a:endParaRPr lang="en-US" sz="120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Calibri" panose="020F0502020204030204" pitchFamily="34" charset="0"/>
                          <a:ea typeface="Times New Roman" panose="02020603050405020304" pitchFamily="18" charset="0"/>
                        </a:rPr>
                        <a:t>3</a:t>
                      </a:r>
                      <a:r>
                        <a:rPr lang="en-US" sz="1200" dirty="0">
                          <a:solidFill>
                            <a:srgbClr val="FF0000"/>
                          </a:solidFill>
                          <a:effectLst/>
                          <a:latin typeface="Calibri" panose="020F0502020204030204" pitchFamily="34" charset="0"/>
                          <a:ea typeface="Times New Roman" panose="02020603050405020304" pitchFamily="18" charset="0"/>
                        </a:rPr>
                        <a:t>4</a:t>
                      </a:r>
                      <a:r>
                        <a:rPr lang="en-US" sz="1200" b="1" dirty="0">
                          <a:solidFill>
                            <a:srgbClr val="FF0000"/>
                          </a:solidFill>
                          <a:effectLst/>
                          <a:latin typeface="Calibri" panose="020F0502020204030204" pitchFamily="34" charset="0"/>
                          <a:ea typeface="Times New Roman" panose="02020603050405020304" pitchFamily="18" charset="0"/>
                        </a:rPr>
                        <a:t>4</a:t>
                      </a:r>
                      <a:endParaRPr lang="en-US" sz="1200" dirty="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1200" b="1">
                          <a:effectLst/>
                          <a:latin typeface="Calibri" panose="020F0502020204030204" pitchFamily="34" charset="0"/>
                          <a:ea typeface="Times New Roman" panose="02020603050405020304" pitchFamily="18" charset="0"/>
                        </a:rPr>
                        <a:t>8</a:t>
                      </a:r>
                      <a:endParaRPr lang="en-US" sz="120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Times New Roman" panose="02020603050405020304" pitchFamily="18" charset="0"/>
                        </a:rPr>
                        <a:t>60</a:t>
                      </a:r>
                      <a:r>
                        <a:rPr lang="en-US" sz="1200" b="1">
                          <a:effectLst/>
                          <a:latin typeface="Calibri" panose="020F0502020204030204" pitchFamily="34" charset="0"/>
                          <a:ea typeface="Times New Roman" panose="02020603050405020304" pitchFamily="18" charset="0"/>
                        </a:rPr>
                        <a:t>1</a:t>
                      </a:r>
                      <a:endParaRPr lang="en-US" sz="120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Times New Roman" panose="02020603050405020304" pitchFamily="18" charset="0"/>
                        </a:rPr>
                        <a:t>57</a:t>
                      </a:r>
                      <a:r>
                        <a:rPr lang="en-US" sz="1200" b="1">
                          <a:effectLst/>
                          <a:latin typeface="Calibri" panose="020F0502020204030204" pitchFamily="34" charset="0"/>
                          <a:ea typeface="Times New Roman" panose="02020603050405020304" pitchFamily="18" charset="0"/>
                        </a:rPr>
                        <a:t>2</a:t>
                      </a:r>
                      <a:endParaRPr lang="en-US" sz="120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Times New Roman" panose="02020603050405020304" pitchFamily="18" charset="0"/>
                        </a:rPr>
                        <a:t>6</a:t>
                      </a:r>
                      <a:r>
                        <a:rPr lang="en-US" sz="1200">
                          <a:solidFill>
                            <a:srgbClr val="FF0000"/>
                          </a:solidFill>
                          <a:effectLst/>
                          <a:latin typeface="Calibri" panose="020F0502020204030204" pitchFamily="34" charset="0"/>
                          <a:ea typeface="Times New Roman" panose="02020603050405020304" pitchFamily="18" charset="0"/>
                        </a:rPr>
                        <a:t>3</a:t>
                      </a:r>
                      <a:r>
                        <a:rPr lang="en-US" sz="1200" b="1">
                          <a:solidFill>
                            <a:srgbClr val="FF0000"/>
                          </a:solidFill>
                          <a:effectLst/>
                          <a:latin typeface="Calibri" panose="020F0502020204030204" pitchFamily="34" charset="0"/>
                          <a:ea typeface="Times New Roman" panose="02020603050405020304" pitchFamily="18" charset="0"/>
                        </a:rPr>
                        <a:t>3</a:t>
                      </a:r>
                      <a:endParaRPr lang="en-US" sz="120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Times New Roman" panose="02020603050405020304" pitchFamily="18" charset="0"/>
                        </a:rPr>
                        <a:t>32</a:t>
                      </a:r>
                      <a:r>
                        <a:rPr lang="en-US" sz="1200" b="1">
                          <a:effectLst/>
                          <a:latin typeface="Calibri" panose="020F0502020204030204" pitchFamily="34" charset="0"/>
                          <a:ea typeface="Times New Roman" panose="02020603050405020304" pitchFamily="18" charset="0"/>
                        </a:rPr>
                        <a:t>5</a:t>
                      </a:r>
                      <a:endParaRPr lang="en-US" sz="1200">
                        <a:effectLst/>
                        <a:latin typeface="Times New Roman" panose="02020603050405020304" pitchFamily="18" charset="0"/>
                        <a:ea typeface="Times New Roman" panose="02020603050405020304" pitchFamily="18" charset="0"/>
                      </a:endParaRPr>
                    </a:p>
                  </a:txBody>
                  <a:tcPr marL="73025" marR="73025"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Times New Roman" panose="02020603050405020304" pitchFamily="18" charset="0"/>
                        </a:rPr>
                        <a:t>34</a:t>
                      </a:r>
                      <a:r>
                        <a:rPr lang="en-US" sz="1200" b="1">
                          <a:effectLst/>
                          <a:latin typeface="Calibri" panose="020F0502020204030204" pitchFamily="34" charset="0"/>
                          <a:ea typeface="Times New Roman" panose="02020603050405020304" pitchFamily="18" charset="0"/>
                        </a:rPr>
                        <a:t>7</a:t>
                      </a:r>
                      <a:endParaRPr lang="en-US" sz="120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Calibri" panose="020F0502020204030204" pitchFamily="34" charset="0"/>
                          <a:ea typeface="Times New Roman" panose="02020603050405020304" pitchFamily="18" charset="0"/>
                        </a:rPr>
                        <a:t>30</a:t>
                      </a:r>
                      <a:r>
                        <a:rPr lang="en-US" sz="1200" b="1" dirty="0">
                          <a:effectLst/>
                          <a:latin typeface="Calibri" panose="020F0502020204030204" pitchFamily="34" charset="0"/>
                          <a:ea typeface="Times New Roman" panose="02020603050405020304" pitchFamily="18" charset="0"/>
                        </a:rPr>
                        <a:t>4</a:t>
                      </a:r>
                      <a:endParaRPr lang="en-US" sz="1200" dirty="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1200" b="1">
                          <a:effectLst/>
                          <a:latin typeface="Calibri" panose="020F0502020204030204" pitchFamily="34" charset="0"/>
                          <a:ea typeface="Times New Roman" panose="02020603050405020304" pitchFamily="18" charset="0"/>
                        </a:rPr>
                        <a:t>9</a:t>
                      </a:r>
                      <a:endParaRPr lang="en-US" sz="120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Times New Roman" panose="02020603050405020304" pitchFamily="18" charset="0"/>
                        </a:rPr>
                        <a:t>5</a:t>
                      </a:r>
                      <a:r>
                        <a:rPr lang="en-US" sz="1200">
                          <a:solidFill>
                            <a:srgbClr val="FF0000"/>
                          </a:solidFill>
                          <a:effectLst/>
                          <a:latin typeface="Calibri" panose="020F0502020204030204" pitchFamily="34" charset="0"/>
                          <a:ea typeface="Times New Roman" panose="02020603050405020304" pitchFamily="18" charset="0"/>
                        </a:rPr>
                        <a:t>1</a:t>
                      </a:r>
                      <a:r>
                        <a:rPr lang="en-US" sz="1200" b="1">
                          <a:solidFill>
                            <a:srgbClr val="FF0000"/>
                          </a:solidFill>
                          <a:effectLst/>
                          <a:latin typeface="Calibri" panose="020F0502020204030204" pitchFamily="34" charset="0"/>
                          <a:ea typeface="Times New Roman" panose="02020603050405020304" pitchFamily="18" charset="0"/>
                        </a:rPr>
                        <a:t>1</a:t>
                      </a:r>
                      <a:endParaRPr lang="en-US" sz="120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Times New Roman" panose="02020603050405020304" pitchFamily="18" charset="0"/>
                        </a:rPr>
                        <a:t>52</a:t>
                      </a:r>
                      <a:r>
                        <a:rPr lang="en-US" sz="1200" b="1">
                          <a:effectLst/>
                          <a:latin typeface="Calibri" panose="020F0502020204030204" pitchFamily="34" charset="0"/>
                          <a:ea typeface="Times New Roman" panose="02020603050405020304" pitchFamily="18" charset="0"/>
                        </a:rPr>
                        <a:t>9</a:t>
                      </a:r>
                      <a:endParaRPr lang="en-US" sz="120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Times New Roman" panose="02020603050405020304" pitchFamily="18" charset="0"/>
                        </a:rPr>
                        <a:t>54</a:t>
                      </a:r>
                      <a:r>
                        <a:rPr lang="en-US" sz="1200" b="1">
                          <a:effectLst/>
                          <a:latin typeface="Calibri" panose="020F0502020204030204" pitchFamily="34" charset="0"/>
                          <a:ea typeface="Times New Roman" panose="02020603050405020304" pitchFamily="18" charset="0"/>
                        </a:rPr>
                        <a:t>1</a:t>
                      </a:r>
                      <a:endParaRPr lang="en-US" sz="120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Times New Roman" panose="02020603050405020304" pitchFamily="18" charset="0"/>
                        </a:rPr>
                        <a:t>31</a:t>
                      </a:r>
                      <a:r>
                        <a:rPr lang="en-US" sz="1200" b="1">
                          <a:effectLst/>
                          <a:latin typeface="Calibri" panose="020F0502020204030204" pitchFamily="34" charset="0"/>
                          <a:ea typeface="Times New Roman" panose="02020603050405020304" pitchFamily="18" charset="0"/>
                        </a:rPr>
                        <a:t>5</a:t>
                      </a:r>
                      <a:endParaRPr lang="en-US" sz="1200">
                        <a:effectLst/>
                        <a:latin typeface="Times New Roman" panose="02020603050405020304" pitchFamily="18" charset="0"/>
                        <a:ea typeface="Times New Roman" panose="02020603050405020304" pitchFamily="18" charset="0"/>
                      </a:endParaRPr>
                    </a:p>
                  </a:txBody>
                  <a:tcPr marL="73025" marR="73025"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Times New Roman" panose="02020603050405020304" pitchFamily="18" charset="0"/>
                        </a:rPr>
                        <a:t>29</a:t>
                      </a:r>
                      <a:r>
                        <a:rPr lang="en-US" sz="1200" b="1">
                          <a:effectLst/>
                          <a:latin typeface="Calibri" panose="020F0502020204030204" pitchFamily="34" charset="0"/>
                          <a:ea typeface="Times New Roman" panose="02020603050405020304" pitchFamily="18" charset="0"/>
                        </a:rPr>
                        <a:t>1</a:t>
                      </a:r>
                      <a:endParaRPr lang="en-US" sz="120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Calibri" panose="020F0502020204030204" pitchFamily="34" charset="0"/>
                          <a:ea typeface="Times New Roman" panose="02020603050405020304" pitchFamily="18" charset="0"/>
                        </a:rPr>
                        <a:t>28</a:t>
                      </a:r>
                      <a:r>
                        <a:rPr lang="en-US" sz="1200" b="1" dirty="0">
                          <a:effectLst/>
                          <a:latin typeface="Calibri" panose="020F0502020204030204" pitchFamily="34" charset="0"/>
                          <a:ea typeface="Times New Roman" panose="02020603050405020304" pitchFamily="18" charset="0"/>
                        </a:rPr>
                        <a:t>3</a:t>
                      </a:r>
                      <a:endParaRPr lang="en-US" sz="1200" dirty="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1200" b="1">
                          <a:effectLst/>
                          <a:latin typeface="Calibri" panose="020F0502020204030204" pitchFamily="34" charset="0"/>
                          <a:ea typeface="Times New Roman" panose="02020603050405020304" pitchFamily="18" charset="0"/>
                        </a:rPr>
                        <a:t>10</a:t>
                      </a:r>
                      <a:endParaRPr lang="en-US" sz="120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Times New Roman" panose="02020603050405020304" pitchFamily="18" charset="0"/>
                        </a:rPr>
                        <a:t>53</a:t>
                      </a:r>
                      <a:r>
                        <a:rPr lang="en-US" sz="1200" b="1">
                          <a:effectLst/>
                          <a:latin typeface="Calibri" panose="020F0502020204030204" pitchFamily="34" charset="0"/>
                          <a:ea typeface="Times New Roman" panose="02020603050405020304" pitchFamily="18" charset="0"/>
                        </a:rPr>
                        <a:t>2</a:t>
                      </a:r>
                      <a:endParaRPr lang="en-US" sz="120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Times New Roman" panose="02020603050405020304" pitchFamily="18" charset="0"/>
                        </a:rPr>
                        <a:t>5</a:t>
                      </a:r>
                      <a:r>
                        <a:rPr lang="en-US" sz="1200">
                          <a:solidFill>
                            <a:srgbClr val="FF0000"/>
                          </a:solidFill>
                          <a:effectLst/>
                          <a:latin typeface="Calibri" panose="020F0502020204030204" pitchFamily="34" charset="0"/>
                          <a:ea typeface="Times New Roman" panose="02020603050405020304" pitchFamily="18" charset="0"/>
                        </a:rPr>
                        <a:t>5</a:t>
                      </a:r>
                      <a:r>
                        <a:rPr lang="en-US" sz="1200" b="1">
                          <a:solidFill>
                            <a:srgbClr val="FF0000"/>
                          </a:solidFill>
                          <a:effectLst/>
                          <a:latin typeface="Calibri" panose="020F0502020204030204" pitchFamily="34" charset="0"/>
                          <a:ea typeface="Times New Roman" panose="02020603050405020304" pitchFamily="18" charset="0"/>
                        </a:rPr>
                        <a:t>5</a:t>
                      </a:r>
                      <a:endParaRPr lang="en-US" sz="120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Times New Roman" panose="02020603050405020304" pitchFamily="18" charset="0"/>
                        </a:rPr>
                        <a:t>56</a:t>
                      </a:r>
                      <a:r>
                        <a:rPr lang="en-US" sz="1200" b="1">
                          <a:effectLst/>
                          <a:latin typeface="Calibri" panose="020F0502020204030204" pitchFamily="34" charset="0"/>
                          <a:ea typeface="Times New Roman" panose="02020603050405020304" pitchFamily="18" charset="0"/>
                        </a:rPr>
                        <a:t>2</a:t>
                      </a:r>
                      <a:endParaRPr lang="en-US" sz="120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Times New Roman" panose="02020603050405020304" pitchFamily="18" charset="0"/>
                        </a:rPr>
                        <a:t>30</a:t>
                      </a:r>
                      <a:r>
                        <a:rPr lang="en-US" sz="1200" b="1">
                          <a:effectLst/>
                          <a:latin typeface="Calibri" panose="020F0502020204030204" pitchFamily="34" charset="0"/>
                          <a:ea typeface="Times New Roman" panose="02020603050405020304" pitchFamily="18" charset="0"/>
                        </a:rPr>
                        <a:t>7</a:t>
                      </a:r>
                      <a:endParaRPr lang="en-US" sz="1200">
                        <a:effectLst/>
                        <a:latin typeface="Times New Roman" panose="02020603050405020304" pitchFamily="18" charset="0"/>
                        <a:ea typeface="Times New Roman" panose="02020603050405020304" pitchFamily="18" charset="0"/>
                      </a:endParaRPr>
                    </a:p>
                  </a:txBody>
                  <a:tcPr marL="73025" marR="73025"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Times New Roman" panose="02020603050405020304" pitchFamily="18" charset="0"/>
                        </a:rPr>
                        <a:t>33</a:t>
                      </a:r>
                      <a:r>
                        <a:rPr lang="en-US" sz="1200" b="1">
                          <a:effectLst/>
                          <a:latin typeface="Calibri" panose="020F0502020204030204" pitchFamily="34" charset="0"/>
                          <a:ea typeface="Times New Roman" panose="02020603050405020304" pitchFamily="18" charset="0"/>
                        </a:rPr>
                        <a:t>9</a:t>
                      </a:r>
                      <a:endParaRPr lang="en-US" sz="120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Calibri" panose="020F0502020204030204" pitchFamily="34" charset="0"/>
                          <a:ea typeface="Times New Roman" panose="02020603050405020304" pitchFamily="18" charset="0"/>
                        </a:rPr>
                        <a:t>32</a:t>
                      </a:r>
                      <a:r>
                        <a:rPr lang="en-US" sz="1200" b="1" dirty="0">
                          <a:effectLst/>
                          <a:latin typeface="Calibri" panose="020F0502020204030204" pitchFamily="34" charset="0"/>
                          <a:ea typeface="Times New Roman" panose="02020603050405020304" pitchFamily="18" charset="0"/>
                        </a:rPr>
                        <a:t>3</a:t>
                      </a:r>
                      <a:endParaRPr lang="en-US" sz="1200" dirty="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1200" b="1">
                          <a:effectLst/>
                          <a:latin typeface="Calibri" panose="020F0502020204030204" pitchFamily="34" charset="0"/>
                          <a:ea typeface="Times New Roman" panose="02020603050405020304" pitchFamily="18" charset="0"/>
                        </a:rPr>
                        <a:t>11</a:t>
                      </a:r>
                      <a:endParaRPr lang="en-US" sz="120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Times New Roman" panose="02020603050405020304" pitchFamily="18" charset="0"/>
                        </a:rPr>
                        <a:t>51</a:t>
                      </a:r>
                      <a:r>
                        <a:rPr lang="en-US" sz="1200" b="1">
                          <a:effectLst/>
                          <a:latin typeface="Calibri" panose="020F0502020204030204" pitchFamily="34" charset="0"/>
                          <a:ea typeface="Times New Roman" panose="02020603050405020304" pitchFamily="18" charset="0"/>
                        </a:rPr>
                        <a:t>3</a:t>
                      </a:r>
                      <a:endParaRPr lang="en-US" sz="120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Times New Roman" panose="02020603050405020304" pitchFamily="18" charset="0"/>
                        </a:rPr>
                        <a:t>54</a:t>
                      </a:r>
                      <a:r>
                        <a:rPr lang="en-US" sz="1200" b="1">
                          <a:effectLst/>
                          <a:latin typeface="Calibri" panose="020F0502020204030204" pitchFamily="34" charset="0"/>
                          <a:ea typeface="Times New Roman" panose="02020603050405020304" pitchFamily="18" charset="0"/>
                        </a:rPr>
                        <a:t>9</a:t>
                      </a:r>
                      <a:endParaRPr lang="en-US" sz="120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Times New Roman" panose="02020603050405020304" pitchFamily="18" charset="0"/>
                        </a:rPr>
                        <a:t>56</a:t>
                      </a:r>
                      <a:r>
                        <a:rPr lang="en-US" sz="1200" b="1">
                          <a:effectLst/>
                          <a:latin typeface="Calibri" panose="020F0502020204030204" pitchFamily="34" charset="0"/>
                          <a:ea typeface="Times New Roman" panose="02020603050405020304" pitchFamily="18" charset="0"/>
                        </a:rPr>
                        <a:t>2</a:t>
                      </a:r>
                      <a:endParaRPr lang="en-US" sz="120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Times New Roman" panose="02020603050405020304" pitchFamily="18" charset="0"/>
                        </a:rPr>
                        <a:t>28</a:t>
                      </a:r>
                      <a:r>
                        <a:rPr lang="en-US" sz="1200" b="1">
                          <a:effectLst/>
                          <a:latin typeface="Calibri" panose="020F0502020204030204" pitchFamily="34" charset="0"/>
                          <a:ea typeface="Times New Roman" panose="02020603050405020304" pitchFamily="18" charset="0"/>
                        </a:rPr>
                        <a:t>5</a:t>
                      </a:r>
                      <a:endParaRPr lang="en-US" sz="1200">
                        <a:effectLst/>
                        <a:latin typeface="Times New Roman" panose="02020603050405020304" pitchFamily="18" charset="0"/>
                        <a:ea typeface="Times New Roman" panose="02020603050405020304" pitchFamily="18" charset="0"/>
                      </a:endParaRPr>
                    </a:p>
                  </a:txBody>
                  <a:tcPr marL="73025" marR="73025"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Times New Roman" panose="02020603050405020304" pitchFamily="18" charset="0"/>
                        </a:rPr>
                        <a:t>31</a:t>
                      </a:r>
                      <a:r>
                        <a:rPr lang="en-US" sz="1200" b="1">
                          <a:effectLst/>
                          <a:latin typeface="Calibri" panose="020F0502020204030204" pitchFamily="34" charset="0"/>
                          <a:ea typeface="Times New Roman" panose="02020603050405020304" pitchFamily="18" charset="0"/>
                        </a:rPr>
                        <a:t>4</a:t>
                      </a:r>
                      <a:endParaRPr lang="en-US" sz="120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Calibri" panose="020F0502020204030204" pitchFamily="34" charset="0"/>
                          <a:ea typeface="Times New Roman" panose="02020603050405020304" pitchFamily="18" charset="0"/>
                        </a:rPr>
                        <a:t>32</a:t>
                      </a:r>
                      <a:r>
                        <a:rPr lang="en-US" sz="1200" b="1" dirty="0">
                          <a:effectLst/>
                          <a:latin typeface="Calibri" panose="020F0502020204030204" pitchFamily="34" charset="0"/>
                          <a:ea typeface="Times New Roman" panose="02020603050405020304" pitchFamily="18" charset="0"/>
                        </a:rPr>
                        <a:t>3</a:t>
                      </a:r>
                      <a:endParaRPr lang="en-US" sz="1200" dirty="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1200" b="1">
                          <a:effectLst/>
                          <a:latin typeface="Calibri" panose="020F0502020204030204" pitchFamily="34" charset="0"/>
                          <a:ea typeface="Times New Roman" panose="02020603050405020304" pitchFamily="18" charset="0"/>
                        </a:rPr>
                        <a:t>12</a:t>
                      </a:r>
                      <a:endParaRPr lang="en-US" sz="120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Times New Roman" panose="02020603050405020304" pitchFamily="18" charset="0"/>
                        </a:rPr>
                        <a:t>56</a:t>
                      </a:r>
                      <a:r>
                        <a:rPr lang="en-US" sz="1200" b="1">
                          <a:effectLst/>
                          <a:latin typeface="Calibri" panose="020F0502020204030204" pitchFamily="34" charset="0"/>
                          <a:ea typeface="Times New Roman" panose="02020603050405020304" pitchFamily="18" charset="0"/>
                        </a:rPr>
                        <a:t>2</a:t>
                      </a:r>
                      <a:endParaRPr lang="en-US" sz="120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Times New Roman" panose="02020603050405020304" pitchFamily="18" charset="0"/>
                        </a:rPr>
                        <a:t>53</a:t>
                      </a:r>
                      <a:r>
                        <a:rPr lang="en-US" sz="1200" b="1">
                          <a:effectLst/>
                          <a:latin typeface="Calibri" panose="020F0502020204030204" pitchFamily="34" charset="0"/>
                          <a:ea typeface="Times New Roman" panose="02020603050405020304" pitchFamily="18" charset="0"/>
                        </a:rPr>
                        <a:t>9</a:t>
                      </a:r>
                      <a:endParaRPr lang="en-US" sz="120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Times New Roman" panose="02020603050405020304" pitchFamily="18" charset="0"/>
                        </a:rPr>
                        <a:t>54</a:t>
                      </a:r>
                      <a:r>
                        <a:rPr lang="en-US" sz="1200" b="1">
                          <a:effectLst/>
                          <a:latin typeface="Calibri" panose="020F0502020204030204" pitchFamily="34" charset="0"/>
                          <a:ea typeface="Times New Roman" panose="02020603050405020304" pitchFamily="18" charset="0"/>
                        </a:rPr>
                        <a:t>7</a:t>
                      </a:r>
                      <a:endParaRPr lang="en-US" sz="120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Times New Roman" panose="02020603050405020304" pitchFamily="18" charset="0"/>
                        </a:rPr>
                        <a:t>26</a:t>
                      </a:r>
                      <a:r>
                        <a:rPr lang="en-US" sz="1200" b="1">
                          <a:effectLst/>
                          <a:latin typeface="Calibri" panose="020F0502020204030204" pitchFamily="34" charset="0"/>
                          <a:ea typeface="Times New Roman" panose="02020603050405020304" pitchFamily="18" charset="0"/>
                        </a:rPr>
                        <a:t>0</a:t>
                      </a:r>
                      <a:endParaRPr lang="en-US" sz="1200">
                        <a:effectLst/>
                        <a:latin typeface="Times New Roman" panose="02020603050405020304" pitchFamily="18" charset="0"/>
                        <a:ea typeface="Times New Roman" panose="02020603050405020304" pitchFamily="18" charset="0"/>
                      </a:endParaRPr>
                    </a:p>
                  </a:txBody>
                  <a:tcPr marL="73025" marR="73025"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Times New Roman" panose="02020603050405020304" pitchFamily="18" charset="0"/>
                        </a:rPr>
                        <a:t>26</a:t>
                      </a:r>
                      <a:r>
                        <a:rPr lang="en-US" sz="1200" b="1">
                          <a:effectLst/>
                          <a:latin typeface="Calibri" panose="020F0502020204030204" pitchFamily="34" charset="0"/>
                          <a:ea typeface="Times New Roman" panose="02020603050405020304" pitchFamily="18" charset="0"/>
                        </a:rPr>
                        <a:t>2</a:t>
                      </a:r>
                      <a:endParaRPr lang="en-US" sz="120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Calibri" panose="020F0502020204030204" pitchFamily="34" charset="0"/>
                          <a:ea typeface="Times New Roman" panose="02020603050405020304" pitchFamily="18" charset="0"/>
                        </a:rPr>
                        <a:t>28</a:t>
                      </a:r>
                      <a:r>
                        <a:rPr lang="en-US" sz="1200" b="1" dirty="0">
                          <a:effectLst/>
                          <a:latin typeface="Calibri" panose="020F0502020204030204" pitchFamily="34" charset="0"/>
                          <a:ea typeface="Times New Roman" panose="02020603050405020304" pitchFamily="18" charset="0"/>
                        </a:rPr>
                        <a:t>4</a:t>
                      </a:r>
                      <a:endParaRPr lang="en-US" sz="1200" dirty="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1200" b="1">
                          <a:effectLst/>
                          <a:latin typeface="Calibri" panose="020F0502020204030204" pitchFamily="34" charset="0"/>
                          <a:ea typeface="Times New Roman" panose="02020603050405020304" pitchFamily="18" charset="0"/>
                        </a:rPr>
                        <a:t>13</a:t>
                      </a:r>
                      <a:endParaRPr lang="en-US" sz="120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Times New Roman" panose="02020603050405020304" pitchFamily="18" charset="0"/>
                        </a:rPr>
                        <a:t>56</a:t>
                      </a:r>
                      <a:r>
                        <a:rPr lang="en-US" sz="1200" b="1">
                          <a:effectLst/>
                          <a:latin typeface="Calibri" panose="020F0502020204030204" pitchFamily="34" charset="0"/>
                          <a:ea typeface="Times New Roman" panose="02020603050405020304" pitchFamily="18" charset="0"/>
                        </a:rPr>
                        <a:t>0</a:t>
                      </a:r>
                      <a:endParaRPr lang="en-US" sz="120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Times New Roman" panose="02020603050405020304" pitchFamily="18" charset="0"/>
                        </a:rPr>
                        <a:t>54</a:t>
                      </a:r>
                      <a:r>
                        <a:rPr lang="en-US" sz="1200" b="1">
                          <a:effectLst/>
                          <a:latin typeface="Calibri" panose="020F0502020204030204" pitchFamily="34" charset="0"/>
                          <a:ea typeface="Times New Roman" panose="02020603050405020304" pitchFamily="18" charset="0"/>
                        </a:rPr>
                        <a:t>2</a:t>
                      </a:r>
                      <a:endParaRPr lang="en-US" sz="120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Times New Roman" panose="02020603050405020304" pitchFamily="18" charset="0"/>
                        </a:rPr>
                        <a:t>5</a:t>
                      </a:r>
                      <a:r>
                        <a:rPr lang="en-US" sz="1200">
                          <a:solidFill>
                            <a:srgbClr val="FF0000"/>
                          </a:solidFill>
                          <a:effectLst/>
                          <a:latin typeface="Calibri" panose="020F0502020204030204" pitchFamily="34" charset="0"/>
                          <a:ea typeface="Times New Roman" panose="02020603050405020304" pitchFamily="18" charset="0"/>
                        </a:rPr>
                        <a:t>2</a:t>
                      </a:r>
                      <a:r>
                        <a:rPr lang="en-US" sz="1200" b="1">
                          <a:solidFill>
                            <a:srgbClr val="FF0000"/>
                          </a:solidFill>
                          <a:effectLst/>
                          <a:latin typeface="Calibri" panose="020F0502020204030204" pitchFamily="34" charset="0"/>
                          <a:ea typeface="Times New Roman" panose="02020603050405020304" pitchFamily="18" charset="0"/>
                        </a:rPr>
                        <a:t>2</a:t>
                      </a:r>
                      <a:endParaRPr lang="en-US" sz="120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Times New Roman" panose="02020603050405020304" pitchFamily="18" charset="0"/>
                        </a:rPr>
                        <a:t>36</a:t>
                      </a:r>
                      <a:r>
                        <a:rPr lang="en-US" sz="1200" b="1">
                          <a:effectLst/>
                          <a:latin typeface="Calibri" panose="020F0502020204030204" pitchFamily="34" charset="0"/>
                          <a:ea typeface="Times New Roman" panose="02020603050405020304" pitchFamily="18" charset="0"/>
                        </a:rPr>
                        <a:t>1</a:t>
                      </a:r>
                      <a:endParaRPr lang="en-US" sz="1200">
                        <a:effectLst/>
                        <a:latin typeface="Times New Roman" panose="02020603050405020304" pitchFamily="18" charset="0"/>
                        <a:ea typeface="Times New Roman" panose="02020603050405020304" pitchFamily="18" charset="0"/>
                      </a:endParaRPr>
                    </a:p>
                  </a:txBody>
                  <a:tcPr marL="73025" marR="73025"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Calibri" panose="020F0502020204030204" pitchFamily="34" charset="0"/>
                          <a:ea typeface="Times New Roman" panose="02020603050405020304" pitchFamily="18" charset="0"/>
                        </a:rPr>
                        <a:t>31</a:t>
                      </a:r>
                      <a:r>
                        <a:rPr lang="en-US" sz="1200" b="1">
                          <a:effectLst/>
                          <a:latin typeface="Calibri" panose="020F0502020204030204" pitchFamily="34" charset="0"/>
                          <a:ea typeface="Times New Roman" panose="02020603050405020304" pitchFamily="18" charset="0"/>
                        </a:rPr>
                        <a:t>5</a:t>
                      </a:r>
                      <a:endParaRPr lang="en-US" sz="120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Calibri" panose="020F0502020204030204" pitchFamily="34" charset="0"/>
                          <a:ea typeface="Times New Roman" panose="02020603050405020304" pitchFamily="18" charset="0"/>
                        </a:rPr>
                        <a:t>29</a:t>
                      </a:r>
                      <a:r>
                        <a:rPr lang="en-US" sz="1200" b="1" dirty="0">
                          <a:effectLst/>
                          <a:latin typeface="Calibri" panose="020F0502020204030204" pitchFamily="34" charset="0"/>
                          <a:ea typeface="Times New Roman" panose="02020603050405020304" pitchFamily="18" charset="0"/>
                        </a:rPr>
                        <a:t>8</a:t>
                      </a:r>
                      <a:endParaRPr lang="en-US" sz="1200" dirty="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1200" b="1" dirty="0">
                          <a:effectLst/>
                          <a:latin typeface="Calibri" panose="020F0502020204030204" pitchFamily="34" charset="0"/>
                          <a:ea typeface="Times New Roman" panose="02020603050405020304" pitchFamily="18" charset="0"/>
                        </a:rPr>
                        <a:t>14</a:t>
                      </a:r>
                      <a:endParaRPr lang="en-US" sz="1200" dirty="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Calibri" panose="020F0502020204030204" pitchFamily="34" charset="0"/>
                          <a:ea typeface="Times New Roman" panose="02020603050405020304" pitchFamily="18" charset="0"/>
                        </a:rPr>
                        <a:t>68</a:t>
                      </a:r>
                      <a:r>
                        <a:rPr lang="en-US" sz="1200" b="1" dirty="0">
                          <a:effectLst/>
                          <a:latin typeface="Calibri" panose="020F0502020204030204" pitchFamily="34" charset="0"/>
                          <a:ea typeface="Times New Roman" panose="02020603050405020304" pitchFamily="18" charset="0"/>
                        </a:rPr>
                        <a:t>0</a:t>
                      </a:r>
                      <a:endParaRPr lang="en-US" sz="1200" dirty="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Calibri" panose="020F0502020204030204" pitchFamily="34" charset="0"/>
                          <a:ea typeface="Times New Roman" panose="02020603050405020304" pitchFamily="18" charset="0"/>
                        </a:rPr>
                        <a:t>66</a:t>
                      </a:r>
                      <a:r>
                        <a:rPr lang="en-US" sz="1200" b="1" dirty="0">
                          <a:effectLst/>
                          <a:latin typeface="Calibri" panose="020F0502020204030204" pitchFamily="34" charset="0"/>
                          <a:ea typeface="Times New Roman" panose="02020603050405020304" pitchFamily="18" charset="0"/>
                        </a:rPr>
                        <a:t>9</a:t>
                      </a:r>
                      <a:endParaRPr lang="en-US" sz="1200" dirty="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Calibri" panose="020F0502020204030204" pitchFamily="34" charset="0"/>
                          <a:ea typeface="Times New Roman" panose="02020603050405020304" pitchFamily="18" charset="0"/>
                        </a:rPr>
                        <a:t>67</a:t>
                      </a:r>
                      <a:r>
                        <a:rPr lang="en-US" sz="1200" b="1" dirty="0">
                          <a:effectLst/>
                          <a:latin typeface="Calibri" panose="020F0502020204030204" pitchFamily="34" charset="0"/>
                          <a:ea typeface="Times New Roman" panose="02020603050405020304" pitchFamily="18" charset="0"/>
                        </a:rPr>
                        <a:t>1</a:t>
                      </a:r>
                      <a:endParaRPr lang="en-US" sz="1200" dirty="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Calibri" panose="020F0502020204030204" pitchFamily="34" charset="0"/>
                          <a:ea typeface="Times New Roman" panose="02020603050405020304" pitchFamily="18" charset="0"/>
                        </a:rPr>
                        <a:t>3</a:t>
                      </a:r>
                      <a:r>
                        <a:rPr lang="en-US" sz="1200" dirty="0">
                          <a:solidFill>
                            <a:srgbClr val="FF0000"/>
                          </a:solidFill>
                          <a:effectLst/>
                          <a:latin typeface="Calibri" panose="020F0502020204030204" pitchFamily="34" charset="0"/>
                          <a:ea typeface="Times New Roman" panose="02020603050405020304" pitchFamily="18" charset="0"/>
                        </a:rPr>
                        <a:t>5</a:t>
                      </a:r>
                      <a:r>
                        <a:rPr lang="en-US" sz="1200" b="1" dirty="0">
                          <a:solidFill>
                            <a:srgbClr val="FF0000"/>
                          </a:solidFill>
                          <a:effectLst/>
                          <a:latin typeface="Calibri" panose="020F0502020204030204" pitchFamily="34" charset="0"/>
                          <a:ea typeface="Times New Roman" panose="02020603050405020304" pitchFamily="18" charset="0"/>
                        </a:rPr>
                        <a:t>5</a:t>
                      </a:r>
                      <a:endParaRPr lang="en-US" sz="1200" dirty="0">
                        <a:effectLst/>
                        <a:latin typeface="Times New Roman" panose="02020603050405020304" pitchFamily="18" charset="0"/>
                        <a:ea typeface="Times New Roman" panose="02020603050405020304" pitchFamily="18" charset="0"/>
                      </a:endParaRPr>
                    </a:p>
                  </a:txBody>
                  <a:tcPr marL="73025" marR="73025" marT="0"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Calibri" panose="020F0502020204030204" pitchFamily="34" charset="0"/>
                          <a:ea typeface="Times New Roman" panose="02020603050405020304" pitchFamily="18" charset="0"/>
                        </a:rPr>
                        <a:t>32</a:t>
                      </a:r>
                      <a:r>
                        <a:rPr lang="en-US" sz="1200" b="1" dirty="0">
                          <a:effectLst/>
                          <a:latin typeface="Calibri" panose="020F0502020204030204" pitchFamily="34" charset="0"/>
                          <a:ea typeface="Times New Roman" panose="02020603050405020304" pitchFamily="18" charset="0"/>
                        </a:rPr>
                        <a:t>4</a:t>
                      </a:r>
                      <a:endParaRPr lang="en-US" sz="1200" dirty="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Calibri" panose="020F0502020204030204" pitchFamily="34" charset="0"/>
                          <a:ea typeface="Times New Roman" panose="02020603050405020304" pitchFamily="18" charset="0"/>
                        </a:rPr>
                        <a:t>35</a:t>
                      </a:r>
                      <a:r>
                        <a:rPr lang="en-US" sz="1200" b="1" dirty="0">
                          <a:effectLst/>
                          <a:latin typeface="Calibri" panose="020F0502020204030204" pitchFamily="34" charset="0"/>
                          <a:ea typeface="Times New Roman" panose="02020603050405020304" pitchFamily="18" charset="0"/>
                        </a:rPr>
                        <a:t>6</a:t>
                      </a:r>
                      <a:endParaRPr lang="en-US" sz="1200" dirty="0">
                        <a:effectLst/>
                        <a:latin typeface="Times New Roman" panose="02020603050405020304" pitchFamily="18" charset="0"/>
                        <a:ea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419099" y="277673"/>
            <a:ext cx="2614242" cy="523220"/>
          </a:xfrm>
          <a:prstGeom prst="rect">
            <a:avLst/>
          </a:prstGeom>
          <a:noFill/>
        </p:spPr>
        <p:txBody>
          <a:bodyPr wrap="none" rtlCol="0">
            <a:spAutoFit/>
          </a:bodyPr>
          <a:lstStyle/>
          <a:p>
            <a:r>
              <a:rPr lang="en-US" sz="2800" dirty="0"/>
              <a:t>The</a:t>
            </a:r>
            <a:r>
              <a:rPr lang="en-US" sz="2800" b="1" dirty="0"/>
              <a:t> </a:t>
            </a:r>
            <a:r>
              <a:rPr lang="en-US" sz="2800" b="1" dirty="0">
                <a:latin typeface="+mj-lt"/>
              </a:rPr>
              <a:t>Spreadsheet</a:t>
            </a:r>
          </a:p>
        </p:txBody>
      </p:sp>
      <p:sp>
        <p:nvSpPr>
          <p:cNvPr id="10" name="TextBox 9"/>
          <p:cNvSpPr txBox="1"/>
          <p:nvPr/>
        </p:nvSpPr>
        <p:spPr>
          <a:xfrm>
            <a:off x="285378" y="1164411"/>
            <a:ext cx="5495925" cy="1815882"/>
          </a:xfrm>
          <a:prstGeom prst="rect">
            <a:avLst/>
          </a:prstGeom>
          <a:noFill/>
        </p:spPr>
        <p:txBody>
          <a:bodyPr wrap="square" rtlCol="0">
            <a:spAutoFit/>
          </a:bodyPr>
          <a:lstStyle/>
          <a:p>
            <a:r>
              <a:rPr lang="en-US" sz="1400" b="1" dirty="0" smtClean="0">
                <a:latin typeface="+mj-lt"/>
              </a:rPr>
              <a:t>Test 2: Terminal digits are quantified by integer.  Their distribution is compared to a uniform distribution of the same magnitude.  The chi squared test is used to determine the probability that T’s test digits are uniformly distributed.  The distribution and the graphic representation for T’s counts are outlined in green.  NB the data sets are not necessarily in triples.</a:t>
            </a:r>
          </a:p>
          <a:p>
            <a:r>
              <a:rPr lang="en-US" sz="1400" b="1" dirty="0" smtClean="0">
                <a:latin typeface="+mj-lt"/>
              </a:rPr>
              <a:t>Test 3: The binomial probability for equal terminal digits in T’s counts is calculated compared to the expectation of 0.10 – outlined in purple.</a:t>
            </a:r>
            <a:endParaRPr lang="en-US" sz="1400" b="1" dirty="0">
              <a:latin typeface="+mj-lt"/>
            </a:endParaRPr>
          </a:p>
        </p:txBody>
      </p:sp>
      <p:sp>
        <p:nvSpPr>
          <p:cNvPr id="12" name="TextBox 11"/>
          <p:cNvSpPr txBox="1"/>
          <p:nvPr/>
        </p:nvSpPr>
        <p:spPr>
          <a:xfrm>
            <a:off x="1375585" y="6070600"/>
            <a:ext cx="1922870" cy="553998"/>
          </a:xfrm>
          <a:prstGeom prst="rect">
            <a:avLst/>
          </a:prstGeom>
          <a:noFill/>
        </p:spPr>
        <p:txBody>
          <a:bodyPr wrap="square" rtlCol="0">
            <a:spAutoFit/>
          </a:bodyPr>
          <a:lstStyle/>
          <a:p>
            <a:r>
              <a:rPr lang="en-US" sz="1200" b="1" dirty="0">
                <a:solidFill>
                  <a:srgbClr val="FF0000"/>
                </a:solidFill>
              </a:rPr>
              <a:t>10 doubles p = 7.31 x 10</a:t>
            </a:r>
            <a:r>
              <a:rPr lang="en-US" sz="1200" b="1" baseline="30000" dirty="0">
                <a:solidFill>
                  <a:srgbClr val="FF0000"/>
                </a:solidFill>
              </a:rPr>
              <a:t>-3</a:t>
            </a:r>
            <a:endParaRPr lang="en-US" sz="1200" b="1" dirty="0">
              <a:solidFill>
                <a:srgbClr val="FF0000"/>
              </a:solidFill>
            </a:endParaRPr>
          </a:p>
          <a:p>
            <a:endParaRPr lang="en-US" dirty="0"/>
          </a:p>
        </p:txBody>
      </p:sp>
      <p:sp>
        <p:nvSpPr>
          <p:cNvPr id="13" name="TextBox 12"/>
          <p:cNvSpPr txBox="1"/>
          <p:nvPr/>
        </p:nvSpPr>
        <p:spPr>
          <a:xfrm>
            <a:off x="3878263" y="6057900"/>
            <a:ext cx="1384300" cy="553998"/>
          </a:xfrm>
          <a:prstGeom prst="rect">
            <a:avLst/>
          </a:prstGeom>
          <a:noFill/>
        </p:spPr>
        <p:txBody>
          <a:bodyPr wrap="square" rtlCol="0">
            <a:spAutoFit/>
          </a:bodyPr>
          <a:lstStyle/>
          <a:p>
            <a:r>
              <a:rPr lang="en-US" sz="1200" b="1" dirty="0">
                <a:solidFill>
                  <a:srgbClr val="FF0000"/>
                </a:solidFill>
              </a:rPr>
              <a:t>4 doubles p= 0.616</a:t>
            </a:r>
          </a:p>
          <a:p>
            <a:endParaRPr lang="en-US" dirty="0"/>
          </a:p>
        </p:txBody>
      </p:sp>
      <p:sp>
        <p:nvSpPr>
          <p:cNvPr id="14" name="Rectangle 13"/>
          <p:cNvSpPr/>
          <p:nvPr/>
        </p:nvSpPr>
        <p:spPr>
          <a:xfrm>
            <a:off x="1200198" y="3416751"/>
            <a:ext cx="2273643" cy="2508422"/>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2086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p:cNvGraphicFramePr>
            <a:graphicFrameLocks noChangeAspect="1"/>
          </p:cNvGraphicFramePr>
          <p:nvPr>
            <p:extLst>
              <p:ext uri="{D42A27DB-BD31-4B8C-83A1-F6EECF244321}">
                <p14:modId xmlns:p14="http://schemas.microsoft.com/office/powerpoint/2010/main" val="2024400641"/>
              </p:ext>
            </p:extLst>
          </p:nvPr>
        </p:nvGraphicFramePr>
        <p:xfrm>
          <a:off x="4633994" y="697424"/>
          <a:ext cx="6076950" cy="4991100"/>
        </p:xfrm>
        <a:graphic>
          <a:graphicData uri="http://schemas.openxmlformats.org/presentationml/2006/ole">
            <mc:AlternateContent xmlns:mc="http://schemas.openxmlformats.org/markup-compatibility/2006">
              <mc:Choice xmlns:v="urn:schemas-microsoft-com:vml" Requires="v">
                <p:oleObj spid="_x0000_s4104" name="SPW 12.0 Graph" r:id="rId3" imgW="10734739" imgH="8820080" progId="SigmaPlotGraphicObject.11">
                  <p:embed/>
                </p:oleObj>
              </mc:Choice>
              <mc:Fallback>
                <p:oleObj name="SPW 12.0 Graph" r:id="rId3" imgW="10734739" imgH="8820080" progId="SigmaPlotGraphicObject.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3994" y="697424"/>
                        <a:ext cx="6076950" cy="4991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itle 2"/>
          <p:cNvSpPr>
            <a:spLocks noGrp="1"/>
          </p:cNvSpPr>
          <p:nvPr>
            <p:ph type="title"/>
          </p:nvPr>
        </p:nvSpPr>
        <p:spPr>
          <a:xfrm>
            <a:off x="518118" y="737321"/>
            <a:ext cx="4423259" cy="1325563"/>
          </a:xfrm>
        </p:spPr>
        <p:txBody>
          <a:bodyPr/>
          <a:lstStyle/>
          <a:p>
            <a:r>
              <a:rPr lang="en-US" dirty="0" smtClean="0"/>
              <a:t>Terminal Digits and Doubles</a:t>
            </a:r>
            <a:endParaRPr lang="en-US" dirty="0"/>
          </a:p>
        </p:txBody>
      </p:sp>
      <p:sp>
        <p:nvSpPr>
          <p:cNvPr id="4" name="TextBox 3"/>
          <p:cNvSpPr txBox="1"/>
          <p:nvPr/>
        </p:nvSpPr>
        <p:spPr>
          <a:xfrm>
            <a:off x="6921932" y="1215437"/>
            <a:ext cx="960895" cy="369332"/>
          </a:xfrm>
          <a:prstGeom prst="rect">
            <a:avLst/>
          </a:prstGeom>
          <a:noFill/>
        </p:spPr>
        <p:txBody>
          <a:bodyPr wrap="square" rtlCol="0">
            <a:spAutoFit/>
          </a:bodyPr>
          <a:lstStyle/>
          <a:p>
            <a:r>
              <a:rPr lang="en-US" dirty="0" smtClean="0"/>
              <a:t>Others</a:t>
            </a:r>
            <a:endParaRPr lang="en-US" dirty="0"/>
          </a:p>
        </p:txBody>
      </p:sp>
      <p:sp>
        <p:nvSpPr>
          <p:cNvPr id="5" name="TextBox 4"/>
          <p:cNvSpPr txBox="1"/>
          <p:nvPr/>
        </p:nvSpPr>
        <p:spPr>
          <a:xfrm>
            <a:off x="8772863" y="1215437"/>
            <a:ext cx="1048044" cy="369332"/>
          </a:xfrm>
          <a:prstGeom prst="rect">
            <a:avLst/>
          </a:prstGeom>
          <a:noFill/>
        </p:spPr>
        <p:txBody>
          <a:bodyPr wrap="none" rtlCol="0">
            <a:spAutoFit/>
          </a:bodyPr>
          <a:lstStyle/>
          <a:p>
            <a:r>
              <a:rPr lang="en-US" dirty="0" smtClean="0"/>
              <a:t>Test Case</a:t>
            </a:r>
            <a:endParaRPr lang="en-US" dirty="0"/>
          </a:p>
        </p:txBody>
      </p:sp>
      <p:sp>
        <p:nvSpPr>
          <p:cNvPr id="6" name="TextBox 5"/>
          <p:cNvSpPr txBox="1"/>
          <p:nvPr/>
        </p:nvSpPr>
        <p:spPr>
          <a:xfrm>
            <a:off x="711200" y="2235429"/>
            <a:ext cx="4432300" cy="3693319"/>
          </a:xfrm>
          <a:prstGeom prst="rect">
            <a:avLst/>
          </a:prstGeom>
          <a:noFill/>
        </p:spPr>
        <p:txBody>
          <a:bodyPr wrap="square" rtlCol="0">
            <a:spAutoFit/>
          </a:bodyPr>
          <a:lstStyle/>
          <a:p>
            <a:pPr marL="342900" indent="-342900">
              <a:buAutoNum type="alphaUcPeriod"/>
            </a:pPr>
            <a:r>
              <a:rPr lang="en-US" b="1" dirty="0" smtClean="0">
                <a:latin typeface="+mj-lt"/>
              </a:rPr>
              <a:t>The distribution of terminal digits in a data set of 2942 Coulter counts by Controls (p ~ 0.07 for uniform distribution)</a:t>
            </a:r>
          </a:p>
          <a:p>
            <a:pPr marL="342900" indent="-342900">
              <a:buAutoNum type="alphaUcPeriod"/>
            </a:pPr>
            <a:r>
              <a:rPr lang="en-US" b="1" dirty="0" smtClean="0">
                <a:latin typeface="+mj-lt"/>
              </a:rPr>
              <a:t>Data set of 5155 Coulter counts by Test Case (p~0 </a:t>
            </a:r>
            <a:r>
              <a:rPr lang="en-US" b="1" dirty="0"/>
              <a:t>for uniform distribution</a:t>
            </a:r>
            <a:r>
              <a:rPr lang="en-US" b="1" dirty="0" smtClean="0">
                <a:latin typeface="+mj-lt"/>
              </a:rPr>
              <a:t>)</a:t>
            </a:r>
          </a:p>
          <a:p>
            <a:pPr marL="342900" indent="-342900">
              <a:buAutoNum type="alphaUcPeriod"/>
            </a:pPr>
            <a:r>
              <a:rPr lang="en-US" b="1" dirty="0" smtClean="0">
                <a:latin typeface="+mj-lt"/>
              </a:rPr>
              <a:t>The distribution of terminal digits in a data set of 1814 colony counts by Controls (p~0.996 </a:t>
            </a:r>
            <a:r>
              <a:rPr lang="en-US" b="1" dirty="0"/>
              <a:t>for uniform distribution</a:t>
            </a:r>
            <a:r>
              <a:rPr lang="en-US" b="1" dirty="0" smtClean="0">
                <a:latin typeface="+mj-lt"/>
              </a:rPr>
              <a:t>)</a:t>
            </a:r>
          </a:p>
          <a:p>
            <a:pPr marL="342900" indent="-342900">
              <a:buAutoNum type="alphaUcPeriod"/>
            </a:pPr>
            <a:r>
              <a:rPr lang="en-US" b="1" dirty="0" smtClean="0">
                <a:latin typeface="+mj-lt"/>
              </a:rPr>
              <a:t>Data set of 3501 colony counts by Test Case (p~0 </a:t>
            </a:r>
            <a:r>
              <a:rPr lang="en-US" b="1" dirty="0"/>
              <a:t>for uniform distribution</a:t>
            </a:r>
            <a:r>
              <a:rPr lang="en-US" b="1" dirty="0" smtClean="0">
                <a:latin typeface="+mj-lt"/>
              </a:rPr>
              <a:t>)</a:t>
            </a:r>
          </a:p>
          <a:p>
            <a:endParaRPr lang="en-US" b="1" dirty="0">
              <a:latin typeface="+mj-lt"/>
            </a:endParaRPr>
          </a:p>
          <a:p>
            <a:r>
              <a:rPr lang="en-US" b="1" dirty="0" smtClean="0">
                <a:latin typeface="+mj-lt"/>
              </a:rPr>
              <a:t>Note the similarity between the distributions in B and D</a:t>
            </a:r>
            <a:endParaRPr lang="en-US" b="1" dirty="0">
              <a:latin typeface="+mj-lt"/>
            </a:endParaRPr>
          </a:p>
        </p:txBody>
      </p:sp>
      <p:sp>
        <p:nvSpPr>
          <p:cNvPr id="7"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5585164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754" y="1690688"/>
            <a:ext cx="3995784" cy="4622800"/>
          </a:xfrm>
          <a:prstGeom prst="rect">
            <a:avLst/>
          </a:prstGeom>
        </p:spPr>
      </p:pic>
      <p:sp>
        <p:nvSpPr>
          <p:cNvPr id="5" name="Title 4"/>
          <p:cNvSpPr>
            <a:spLocks noGrp="1"/>
          </p:cNvSpPr>
          <p:nvPr>
            <p:ph type="title"/>
          </p:nvPr>
        </p:nvSpPr>
        <p:spPr>
          <a:xfrm>
            <a:off x="838200" y="365125"/>
            <a:ext cx="3516824" cy="1325563"/>
          </a:xfrm>
        </p:spPr>
        <p:txBody>
          <a:bodyPr/>
          <a:lstStyle/>
          <a:p>
            <a:r>
              <a:rPr lang="en-US" dirty="0" smtClean="0"/>
              <a:t>What’s To Do:</a:t>
            </a:r>
            <a:br>
              <a:rPr lang="en-US" dirty="0" smtClean="0"/>
            </a:br>
            <a:r>
              <a:rPr lang="en-US" sz="3600" b="1" dirty="0" smtClean="0">
                <a:solidFill>
                  <a:srgbClr val="7030A0"/>
                </a:solidFill>
              </a:rPr>
              <a:t>Retraction Watch</a:t>
            </a:r>
            <a:endParaRPr lang="en-US" sz="3600" b="1" dirty="0">
              <a:solidFill>
                <a:srgbClr val="7030A0"/>
              </a:solidFill>
            </a:endParaRPr>
          </a:p>
        </p:txBody>
      </p:sp>
      <p:sp>
        <p:nvSpPr>
          <p:cNvPr id="6" name="Title 1"/>
          <p:cNvSpPr txBox="1">
            <a:spLocks/>
          </p:cNvSpPr>
          <p:nvPr/>
        </p:nvSpPr>
        <p:spPr>
          <a:xfrm>
            <a:off x="5505736" y="821493"/>
            <a:ext cx="5139519" cy="64954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t>The Obligations for Journals</a:t>
            </a:r>
            <a:endParaRPr lang="en-US" sz="3600" dirty="0"/>
          </a:p>
        </p:txBody>
      </p:sp>
      <p:sp>
        <p:nvSpPr>
          <p:cNvPr id="7" name="Content Placeholder 2"/>
          <p:cNvSpPr txBox="1">
            <a:spLocks/>
          </p:cNvSpPr>
          <p:nvPr/>
        </p:nvSpPr>
        <p:spPr>
          <a:xfrm>
            <a:off x="5142742" y="2014676"/>
            <a:ext cx="6541258" cy="19477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Run every submission through plagiarism testing</a:t>
            </a:r>
          </a:p>
          <a:p>
            <a:r>
              <a:rPr lang="en-US" sz="2400" dirty="0" smtClean="0"/>
              <a:t>Require that complete images for gels be submitted for review</a:t>
            </a:r>
          </a:p>
          <a:p>
            <a:r>
              <a:rPr lang="en-US" sz="2400" dirty="0" smtClean="0"/>
              <a:t>All raw data must be posted and publically accessible</a:t>
            </a:r>
          </a:p>
          <a:p>
            <a:r>
              <a:rPr lang="en-US" sz="2400" dirty="0" smtClean="0"/>
              <a:t>Don’t be afraid of lawsuits ~ the truth is the best defense </a:t>
            </a:r>
            <a:endParaRPr lang="en-US" sz="2400" dirty="0"/>
          </a:p>
        </p:txBody>
      </p:sp>
      <p:sp>
        <p:nvSpPr>
          <p:cNvPr id="4" name="TextBox 3"/>
          <p:cNvSpPr txBox="1"/>
          <p:nvPr/>
        </p:nvSpPr>
        <p:spPr>
          <a:xfrm>
            <a:off x="5505736" y="5049672"/>
            <a:ext cx="6005015" cy="584775"/>
          </a:xfrm>
          <a:prstGeom prst="rect">
            <a:avLst/>
          </a:prstGeom>
          <a:noFill/>
        </p:spPr>
        <p:txBody>
          <a:bodyPr wrap="square" rtlCol="0">
            <a:spAutoFit/>
          </a:bodyPr>
          <a:lstStyle/>
          <a:p>
            <a:r>
              <a:rPr lang="en-US" sz="3200" b="1" dirty="0" smtClean="0"/>
              <a:t>Pub Peer </a:t>
            </a:r>
            <a:r>
              <a:rPr lang="en-US" sz="3200" dirty="0" smtClean="0"/>
              <a:t>Post Publication Review</a:t>
            </a:r>
            <a:endParaRPr lang="en-US" sz="3200" b="1" dirty="0"/>
          </a:p>
        </p:txBody>
      </p:sp>
    </p:spTree>
    <p:extLst>
      <p:ext uri="{BB962C8B-B14F-4D97-AF65-F5344CB8AC3E}">
        <p14:creationId xmlns:p14="http://schemas.microsoft.com/office/powerpoint/2010/main" val="13257156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0176" y="1690688"/>
            <a:ext cx="5568169" cy="4202112"/>
          </a:xfrm>
          <a:prstGeom prst="rect">
            <a:avLst/>
          </a:prstGeom>
        </p:spPr>
      </p:pic>
      <p:sp>
        <p:nvSpPr>
          <p:cNvPr id="3" name="Title 2"/>
          <p:cNvSpPr>
            <a:spLocks noGrp="1"/>
          </p:cNvSpPr>
          <p:nvPr>
            <p:ph type="title"/>
          </p:nvPr>
        </p:nvSpPr>
        <p:spPr>
          <a:xfrm>
            <a:off x="838201" y="365126"/>
            <a:ext cx="4114800" cy="1281188"/>
          </a:xfrm>
        </p:spPr>
        <p:txBody>
          <a:bodyPr>
            <a:normAutofit/>
          </a:bodyPr>
          <a:lstStyle/>
          <a:p>
            <a:r>
              <a:rPr lang="en-US" sz="3600" dirty="0" smtClean="0"/>
              <a:t>My Website: www.helenezhill.com</a:t>
            </a:r>
            <a:endParaRPr lang="en-US" sz="3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5159" y="2421923"/>
            <a:ext cx="4679758" cy="2685239"/>
          </a:xfrm>
          <a:prstGeom prst="rect">
            <a:avLst/>
          </a:prstGeom>
        </p:spPr>
      </p:pic>
      <p:sp>
        <p:nvSpPr>
          <p:cNvPr id="5" name="TextBox 4"/>
          <p:cNvSpPr txBox="1"/>
          <p:nvPr/>
        </p:nvSpPr>
        <p:spPr>
          <a:xfrm>
            <a:off x="6403940" y="753762"/>
            <a:ext cx="5202195" cy="892552"/>
          </a:xfrm>
          <a:prstGeom prst="rect">
            <a:avLst/>
          </a:prstGeom>
          <a:noFill/>
        </p:spPr>
        <p:txBody>
          <a:bodyPr wrap="square" rtlCol="0">
            <a:spAutoFit/>
          </a:bodyPr>
          <a:lstStyle/>
          <a:p>
            <a:r>
              <a:rPr lang="en-US" sz="3200" dirty="0" smtClean="0"/>
              <a:t>My Blog:</a:t>
            </a:r>
          </a:p>
          <a:p>
            <a:r>
              <a:rPr lang="en-US" sz="2000" dirty="0" smtClean="0"/>
              <a:t>www.integritywatchforscienceandmedicine.com</a:t>
            </a:r>
            <a:endParaRPr lang="en-US" sz="2000" dirty="0"/>
          </a:p>
        </p:txBody>
      </p:sp>
    </p:spTree>
    <p:extLst>
      <p:ext uri="{BB962C8B-B14F-4D97-AF65-F5344CB8AC3E}">
        <p14:creationId xmlns:p14="http://schemas.microsoft.com/office/powerpoint/2010/main" val="1567026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5800" y="2882900"/>
            <a:ext cx="2806700" cy="923330"/>
          </a:xfrm>
          <a:prstGeom prst="rect">
            <a:avLst/>
          </a:prstGeom>
          <a:noFill/>
        </p:spPr>
        <p:txBody>
          <a:bodyPr wrap="square" rtlCol="0">
            <a:spAutoFit/>
          </a:bodyPr>
          <a:lstStyle/>
          <a:p>
            <a:r>
              <a:rPr lang="en-US" sz="5400" b="1" dirty="0" smtClean="0"/>
              <a:t>Take One</a:t>
            </a:r>
            <a:endParaRPr lang="en-US" sz="5400" b="1" dirty="0"/>
          </a:p>
        </p:txBody>
      </p:sp>
      <p:cxnSp>
        <p:nvCxnSpPr>
          <p:cNvPr id="4" name="Straight Arrow Connector 3"/>
          <p:cNvCxnSpPr/>
          <p:nvPr/>
        </p:nvCxnSpPr>
        <p:spPr>
          <a:xfrm>
            <a:off x="5899150" y="4165600"/>
            <a:ext cx="0" cy="1727200"/>
          </a:xfrm>
          <a:prstGeom prst="straightConnector1">
            <a:avLst/>
          </a:prstGeom>
          <a:ln w="76200">
            <a:solidFill>
              <a:schemeClr val="tx1"/>
            </a:solidFill>
            <a:headEnd w="lg" len="lg"/>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7393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Scientific Misconduct</a:t>
            </a:r>
            <a:br>
              <a:rPr lang="en-US" dirty="0" smtClean="0"/>
            </a:br>
            <a:r>
              <a:rPr lang="en-US" dirty="0" smtClean="0"/>
              <a:t>  </a:t>
            </a:r>
            <a:r>
              <a:rPr lang="en-US" sz="3600" dirty="0" smtClean="0"/>
              <a:t>Falsification, Fabrication, Plagiarism</a:t>
            </a:r>
            <a:endParaRPr lang="en-US" dirty="0"/>
          </a:p>
        </p:txBody>
      </p:sp>
      <p:sp>
        <p:nvSpPr>
          <p:cNvPr id="5" name="Content Placeholder 4"/>
          <p:cNvSpPr>
            <a:spLocks noGrp="1"/>
          </p:cNvSpPr>
          <p:nvPr>
            <p:ph idx="1"/>
          </p:nvPr>
        </p:nvSpPr>
        <p:spPr/>
        <p:txBody>
          <a:bodyPr/>
          <a:lstStyle/>
          <a:p>
            <a:r>
              <a:rPr lang="en-US" dirty="0" smtClean="0"/>
              <a:t>How much is there?</a:t>
            </a:r>
          </a:p>
          <a:p>
            <a:r>
              <a:rPr lang="en-US" dirty="0" smtClean="0"/>
              <a:t>Who does it?</a:t>
            </a:r>
          </a:p>
          <a:p>
            <a:r>
              <a:rPr lang="en-US" dirty="0" smtClean="0"/>
              <a:t>How much does it cost?</a:t>
            </a:r>
          </a:p>
          <a:p>
            <a:r>
              <a:rPr lang="en-US" dirty="0" smtClean="0"/>
              <a:t>What to do about it?</a:t>
            </a:r>
            <a:endParaRPr lang="en-US" dirty="0"/>
          </a:p>
        </p:txBody>
      </p:sp>
    </p:spTree>
    <p:extLst>
      <p:ext uri="{BB962C8B-B14F-4D97-AF65-F5344CB8AC3E}">
        <p14:creationId xmlns:p14="http://schemas.microsoft.com/office/powerpoint/2010/main" val="25716926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8413" y="594877"/>
            <a:ext cx="4261387" cy="1354217"/>
          </a:xfrm>
          <a:prstGeom prst="rect">
            <a:avLst/>
          </a:prstGeom>
        </p:spPr>
        <p:txBody>
          <a:bodyPr wrap="square">
            <a:spAutoFit/>
          </a:bodyPr>
          <a:lstStyle/>
          <a:p>
            <a:r>
              <a:rPr lang="en-US" b="1" dirty="0"/>
              <a:t>Misconduct accounts for the majority of retracted scientific </a:t>
            </a:r>
            <a:r>
              <a:rPr lang="en-US" b="1" dirty="0" smtClean="0"/>
              <a:t>publications PNAS 109: 17028 (2012)</a:t>
            </a:r>
            <a:endParaRPr lang="en-US" b="1" dirty="0"/>
          </a:p>
          <a:p>
            <a:r>
              <a:rPr lang="en-US" sz="1400" dirty="0" smtClean="0">
                <a:hlinkClick r:id="rId2"/>
              </a:rPr>
              <a:t>F.C</a:t>
            </a:r>
            <a:r>
              <a:rPr lang="en-US" sz="1400" dirty="0">
                <a:hlinkClick r:id="rId2"/>
              </a:rPr>
              <a:t>. </a:t>
            </a:r>
            <a:r>
              <a:rPr lang="en-US" sz="1400" dirty="0" smtClean="0">
                <a:hlinkClick r:id="rId2"/>
              </a:rPr>
              <a:t>Fang</a:t>
            </a:r>
            <a:r>
              <a:rPr lang="en-US" sz="1400" dirty="0" smtClean="0"/>
              <a:t>, </a:t>
            </a:r>
            <a:r>
              <a:rPr lang="en-US" sz="1400" dirty="0" smtClean="0">
                <a:hlinkClick r:id="rId3"/>
              </a:rPr>
              <a:t>R.G. Steen</a:t>
            </a:r>
            <a:r>
              <a:rPr lang="en-US" sz="1400" dirty="0" smtClean="0"/>
              <a:t>, </a:t>
            </a:r>
            <a:r>
              <a:rPr lang="en-US" sz="1400" dirty="0"/>
              <a:t>and </a:t>
            </a:r>
          </a:p>
          <a:p>
            <a:r>
              <a:rPr lang="en-US" sz="1400" dirty="0" smtClean="0">
                <a:hlinkClick r:id="rId4"/>
              </a:rPr>
              <a:t>A. </a:t>
            </a:r>
            <a:r>
              <a:rPr lang="en-US" sz="1400" dirty="0" err="1" smtClean="0">
                <a:hlinkClick r:id="rId4"/>
              </a:rPr>
              <a:t>Casadevall</a:t>
            </a:r>
            <a:endParaRPr lang="en-US" sz="1400" dirty="0"/>
          </a:p>
        </p:txBody>
      </p:sp>
      <p:pic>
        <p:nvPicPr>
          <p:cNvPr id="3" name="Picture 2"/>
          <p:cNvPicPr>
            <a:picLocks noChangeAspect="1"/>
          </p:cNvPicPr>
          <p:nvPr/>
        </p:nvPicPr>
        <p:blipFill>
          <a:blip r:embed="rId5"/>
          <a:stretch>
            <a:fillRect/>
          </a:stretch>
        </p:blipFill>
        <p:spPr>
          <a:xfrm>
            <a:off x="488413" y="2018688"/>
            <a:ext cx="3823334" cy="4558990"/>
          </a:xfrm>
          <a:prstGeom prst="rect">
            <a:avLst/>
          </a:prstGeom>
        </p:spPr>
      </p:pic>
      <p:sp>
        <p:nvSpPr>
          <p:cNvPr id="4" name="Footer Placeholder 1"/>
          <p:cNvSpPr txBox="1">
            <a:spLocks/>
          </p:cNvSpPr>
          <p:nvPr/>
        </p:nvSpPr>
        <p:spPr>
          <a:xfrm flipH="1">
            <a:off x="6337300" y="6357763"/>
            <a:ext cx="10477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2"/>
          <p:cNvSpPr txBox="1">
            <a:spLocks/>
          </p:cNvSpPr>
          <p:nvPr/>
        </p:nvSpPr>
        <p:spPr>
          <a:xfrm>
            <a:off x="11014075" y="6357763"/>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713DBBE-CF54-4791-A81B-457A6522BD3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Rectangle 5"/>
          <p:cNvSpPr/>
          <p:nvPr/>
        </p:nvSpPr>
        <p:spPr>
          <a:xfrm>
            <a:off x="5400462" y="856488"/>
            <a:ext cx="5752958" cy="83099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smtClean="0">
                <a:ln>
                  <a:noFill/>
                </a:ln>
                <a:solidFill>
                  <a:prstClr val="black"/>
                </a:solidFill>
                <a:effectLst/>
                <a:uLnTx/>
                <a:uFillTx/>
              </a:rPr>
              <a:t>Fanelli</a:t>
            </a:r>
            <a:r>
              <a:rPr kumimoji="0" lang="en-US" sz="1600" b="0" i="0" u="none" strike="noStrike" kern="0" cap="none" spc="0" normalizeH="0" baseline="0" noProof="0" dirty="0" smtClean="0">
                <a:ln>
                  <a:noFill/>
                </a:ln>
                <a:solidFill>
                  <a:prstClr val="black"/>
                </a:solidFill>
                <a:effectLst/>
                <a:uLnTx/>
                <a:uFillTx/>
              </a:rPr>
              <a:t> D (2009) How Many Scientists Fabricate and Falsify Research? A Systematic Review and Meta-Analysis of Survey Data. </a:t>
            </a:r>
            <a:r>
              <a:rPr kumimoji="0" lang="en-US" sz="1600" b="1" i="0" u="none" strike="noStrike" kern="0" cap="none" spc="0" normalizeH="0" baseline="0" noProof="0" dirty="0" smtClean="0">
                <a:ln>
                  <a:noFill/>
                </a:ln>
                <a:solidFill>
                  <a:prstClr val="black"/>
                </a:solidFill>
                <a:effectLst/>
                <a:uLnTx/>
                <a:uFillTx/>
              </a:rPr>
              <a:t>PLoS ONE 4(5): </a:t>
            </a:r>
            <a:r>
              <a:rPr kumimoji="0" lang="en-US" sz="1600" b="0" i="0" u="none" strike="noStrike" kern="0" cap="none" spc="0" normalizeH="0" baseline="0" noProof="0" dirty="0" smtClean="0">
                <a:ln>
                  <a:noFill/>
                </a:ln>
                <a:solidFill>
                  <a:prstClr val="black"/>
                </a:solidFill>
                <a:effectLst/>
                <a:uLnTx/>
                <a:uFillTx/>
              </a:rPr>
              <a:t>e5738. doi:10.1371/journal.pone.0005738</a:t>
            </a:r>
          </a:p>
        </p:txBody>
      </p:sp>
      <p:sp>
        <p:nvSpPr>
          <p:cNvPr id="7" name="Rectangle 6"/>
          <p:cNvSpPr/>
          <p:nvPr/>
        </p:nvSpPr>
        <p:spPr>
          <a:xfrm>
            <a:off x="5400462" y="1833512"/>
            <a:ext cx="5944026" cy="286232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rPr>
              <a:t>“A pooled weighted average of </a:t>
            </a:r>
            <a:r>
              <a:rPr kumimoji="0" lang="en-US" sz="2000" b="0" i="0" u="none" strike="noStrike" kern="0" cap="none" spc="0" normalizeH="0" baseline="0" noProof="0" dirty="0" smtClean="0">
                <a:ln>
                  <a:noFill/>
                </a:ln>
                <a:solidFill>
                  <a:srgbClr val="FF0000"/>
                </a:solidFill>
                <a:effectLst/>
                <a:uLnTx/>
                <a:uFillTx/>
              </a:rPr>
              <a:t>1.97%</a:t>
            </a:r>
            <a:r>
              <a:rPr kumimoji="0" lang="en-US" sz="2000" b="0" i="0" u="none" strike="noStrike" kern="0" cap="none" spc="0" normalizeH="0" baseline="0" noProof="0" dirty="0" smtClean="0">
                <a:ln>
                  <a:noFill/>
                </a:ln>
                <a:solidFill>
                  <a:prstClr val="black"/>
                </a:solidFill>
                <a:effectLst/>
                <a:uLnTx/>
                <a:uFillTx/>
              </a:rPr>
              <a:t> (N = 7, 95%CI: 0.86–4.45) </a:t>
            </a:r>
            <a:r>
              <a:rPr kumimoji="0" lang="en-US" sz="2000" b="0" i="0" u="none" strike="noStrike" kern="0" cap="none" spc="0" normalizeH="0" baseline="0" noProof="0" dirty="0" smtClean="0">
                <a:ln>
                  <a:noFill/>
                </a:ln>
                <a:solidFill>
                  <a:srgbClr val="FF0000"/>
                </a:solidFill>
                <a:effectLst/>
                <a:uLnTx/>
                <a:uFillTx/>
              </a:rPr>
              <a:t>of scientists admitted to have fabricated, falsified or modified data or results at least once –a serious form of misconduct by any standard– and up to 33.7% admitted other questionable research practices.</a:t>
            </a:r>
            <a:r>
              <a:rPr kumimoji="0" lang="en-US" sz="2000" b="0" i="0" u="none" strike="noStrike" kern="0" cap="none" spc="0" normalizeH="0" baseline="0" noProof="0" dirty="0" smtClean="0">
                <a:ln>
                  <a:noFill/>
                </a:ln>
                <a:solidFill>
                  <a:prstClr val="black"/>
                </a:solidFill>
                <a:effectLst/>
                <a:uLnTx/>
                <a:uFillTx/>
              </a:rPr>
              <a:t> In surveys asking about the </a:t>
            </a:r>
            <a:r>
              <a:rPr kumimoji="0" lang="en-US" sz="2000" b="0" i="0" u="none" strike="noStrike" kern="0" cap="none" spc="0" normalizeH="0" baseline="0" noProof="0" dirty="0" err="1" smtClean="0">
                <a:ln>
                  <a:noFill/>
                </a:ln>
                <a:solidFill>
                  <a:prstClr val="black"/>
                </a:solidFill>
                <a:effectLst/>
                <a:uLnTx/>
                <a:uFillTx/>
              </a:rPr>
              <a:t>behaviour</a:t>
            </a:r>
            <a:r>
              <a:rPr kumimoji="0" lang="en-US" sz="2000" b="0" i="0" u="none" strike="noStrike" kern="0" cap="none" spc="0" normalizeH="0" baseline="0" noProof="0" dirty="0" smtClean="0">
                <a:ln>
                  <a:noFill/>
                </a:ln>
                <a:solidFill>
                  <a:prstClr val="black"/>
                </a:solidFill>
                <a:effectLst/>
                <a:uLnTx/>
                <a:uFillTx/>
              </a:rPr>
              <a:t> of colleagues, admission rates were 14.12% (N = 12, 95% CI: 9.91–19.72) for falsification, and up to 72% for other questionable research practices. “</a:t>
            </a:r>
          </a:p>
        </p:txBody>
      </p:sp>
      <p:sp>
        <p:nvSpPr>
          <p:cNvPr id="8" name="Rectangle 7"/>
          <p:cNvSpPr/>
          <p:nvPr/>
        </p:nvSpPr>
        <p:spPr>
          <a:xfrm>
            <a:off x="5562600" y="4911406"/>
            <a:ext cx="5590819" cy="70788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prstClr val="black"/>
                </a:solidFill>
                <a:effectLst/>
                <a:uLnTx/>
                <a:uFillTx/>
              </a:rPr>
              <a:t>“…misconduct was reported more frequently by</a:t>
            </a:r>
            <a:r>
              <a:rPr kumimoji="0" lang="en-US" sz="2000" b="0" i="0" u="none" strike="noStrike" kern="0" cap="none" spc="0" normalizeH="0" noProof="0" dirty="0" smtClean="0">
                <a:ln>
                  <a:noFill/>
                </a:ln>
                <a:solidFill>
                  <a:prstClr val="black"/>
                </a:solidFill>
                <a:effectLst/>
                <a:uLnTx/>
                <a:uFillTx/>
              </a:rPr>
              <a:t> </a:t>
            </a:r>
            <a:r>
              <a:rPr kumimoji="0" lang="en-US" sz="2000" b="0" i="0" u="none" strike="noStrike" kern="0" cap="none" spc="0" normalizeH="0" baseline="0" noProof="0" dirty="0" smtClean="0">
                <a:ln>
                  <a:noFill/>
                </a:ln>
                <a:solidFill>
                  <a:prstClr val="black"/>
                </a:solidFill>
                <a:effectLst/>
                <a:uLnTx/>
                <a:uFillTx/>
              </a:rPr>
              <a:t>medical/pharmacological researchers than others.”</a:t>
            </a:r>
          </a:p>
        </p:txBody>
      </p:sp>
    </p:spTree>
    <p:extLst>
      <p:ext uri="{BB962C8B-B14F-4D97-AF65-F5344CB8AC3E}">
        <p14:creationId xmlns:p14="http://schemas.microsoft.com/office/powerpoint/2010/main" val="40519553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Costs of Research Misconduct</a:t>
            </a:r>
            <a:br>
              <a:rPr lang="en-US" dirty="0" smtClean="0"/>
            </a:br>
            <a:r>
              <a:rPr lang="en-US" sz="3200" dirty="0" smtClean="0"/>
              <a:t>From the </a:t>
            </a:r>
            <a:r>
              <a:rPr lang="en-US" sz="3200" dirty="0" err="1" smtClean="0"/>
              <a:t>Ithenticate</a:t>
            </a:r>
            <a:r>
              <a:rPr lang="en-US" sz="3200" baseline="30000" dirty="0" err="1" smtClean="0"/>
              <a:t>R</a:t>
            </a:r>
            <a:r>
              <a:rPr lang="en-US" sz="3200" dirty="0" smtClean="0"/>
              <a:t> website</a:t>
            </a:r>
            <a:endParaRPr lang="en-US" sz="3200" dirty="0"/>
          </a:p>
        </p:txBody>
      </p:sp>
      <p:sp>
        <p:nvSpPr>
          <p:cNvPr id="3" name="Content Placeholder 2"/>
          <p:cNvSpPr>
            <a:spLocks noGrp="1"/>
          </p:cNvSpPr>
          <p:nvPr>
            <p:ph idx="1"/>
          </p:nvPr>
        </p:nvSpPr>
        <p:spPr/>
        <p:txBody>
          <a:bodyPr>
            <a:normAutofit fontScale="92500"/>
          </a:bodyPr>
          <a:lstStyle/>
          <a:p>
            <a:pPr>
              <a:lnSpc>
                <a:spcPct val="100000"/>
              </a:lnSpc>
              <a:spcBef>
                <a:spcPts val="0"/>
              </a:spcBef>
            </a:pPr>
            <a:r>
              <a:rPr lang="en-US" dirty="0" smtClean="0"/>
              <a:t>2002: 1.09m journal articles published annually   </a:t>
            </a:r>
          </a:p>
          <a:p>
            <a:pPr marL="0" indent="0">
              <a:lnSpc>
                <a:spcPct val="100000"/>
              </a:lnSpc>
              <a:spcBef>
                <a:spcPts val="0"/>
              </a:spcBef>
              <a:buNone/>
            </a:pPr>
            <a:r>
              <a:rPr lang="en-US" dirty="0"/>
              <a:t> </a:t>
            </a:r>
            <a:r>
              <a:rPr lang="en-US" dirty="0" smtClean="0"/>
              <a:t>  2010: 1.94m </a:t>
            </a:r>
            <a:r>
              <a:rPr lang="en-US" dirty="0"/>
              <a:t>journal articles published </a:t>
            </a:r>
            <a:r>
              <a:rPr lang="en-US" dirty="0" smtClean="0"/>
              <a:t>annually</a:t>
            </a:r>
          </a:p>
          <a:p>
            <a:r>
              <a:rPr lang="en-US" dirty="0" smtClean="0"/>
              <a:t>7,000,000 researchers/ca 32,000 scholarly journals</a:t>
            </a:r>
          </a:p>
          <a:p>
            <a:r>
              <a:rPr lang="en-US" dirty="0" smtClean="0"/>
              <a:t>23% of submissions to one leading scholarly journal rejected for plagiarism</a:t>
            </a:r>
          </a:p>
          <a:p>
            <a:r>
              <a:rPr lang="en-US" dirty="0" smtClean="0"/>
              <a:t>Types of damage</a:t>
            </a:r>
          </a:p>
          <a:p>
            <a:pPr lvl="1"/>
            <a:r>
              <a:rPr lang="en-US" dirty="0" smtClean="0"/>
              <a:t>job losses, revoked PhDs and awards, damaged reputations, retractions</a:t>
            </a:r>
          </a:p>
          <a:p>
            <a:pPr lvl="1"/>
            <a:r>
              <a:rPr lang="en-US" dirty="0" smtClean="0"/>
              <a:t>Est cost of single investigation in US </a:t>
            </a:r>
            <a:r>
              <a:rPr lang="en-US" sz="2800" b="1" dirty="0" smtClean="0">
                <a:solidFill>
                  <a:srgbClr val="FF0000"/>
                </a:solidFill>
              </a:rPr>
              <a:t>$525,000</a:t>
            </a:r>
          </a:p>
          <a:p>
            <a:pPr lvl="1"/>
            <a:r>
              <a:rPr lang="en-US" dirty="0" smtClean="0"/>
              <a:t>ca 71,000 patients treated in ca 900 retracted studies</a:t>
            </a:r>
          </a:p>
          <a:p>
            <a:pPr lvl="1"/>
            <a:r>
              <a:rPr lang="en-US" sz="3000" b="1" dirty="0" smtClean="0">
                <a:solidFill>
                  <a:srgbClr val="FF0000"/>
                </a:solidFill>
              </a:rPr>
              <a:t>$110,000,000 </a:t>
            </a:r>
            <a:r>
              <a:rPr lang="en-US" dirty="0" smtClean="0"/>
              <a:t>Total cost of investigations into research misconduct in US in 2010</a:t>
            </a:r>
          </a:p>
          <a:p>
            <a:pPr lvl="1"/>
            <a:endParaRPr lang="en-US" dirty="0" smtClean="0"/>
          </a:p>
          <a:p>
            <a:endParaRPr lang="en-US" dirty="0"/>
          </a:p>
        </p:txBody>
      </p:sp>
    </p:spTree>
    <p:extLst>
      <p:ext uri="{BB962C8B-B14F-4D97-AF65-F5344CB8AC3E}">
        <p14:creationId xmlns:p14="http://schemas.microsoft.com/office/powerpoint/2010/main" val="16544077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iotechniques.com/multimedia/archive/00189/2013-01-23-men-more_189455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631" y="3405016"/>
            <a:ext cx="4080169" cy="238999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69631" y="729322"/>
            <a:ext cx="3498044" cy="2246769"/>
          </a:xfrm>
          <a:prstGeom prst="rect">
            <a:avLst/>
          </a:prstGeom>
          <a:noFill/>
        </p:spPr>
        <p:txBody>
          <a:bodyPr wrap="square" rtlCol="0">
            <a:spAutoFit/>
          </a:bodyPr>
          <a:lstStyle/>
          <a:p>
            <a:r>
              <a:rPr lang="en-US" sz="2800" dirty="0" smtClean="0"/>
              <a:t>Men commit more misconduct than women Williams, SCP </a:t>
            </a:r>
            <a:r>
              <a:rPr lang="en-US" sz="2800" i="1" dirty="0" err="1" smtClean="0"/>
              <a:t>Biotechniques</a:t>
            </a:r>
            <a:r>
              <a:rPr lang="en-US" sz="2800" i="1" dirty="0" smtClean="0"/>
              <a:t> 1/23/2013</a:t>
            </a:r>
            <a:endParaRPr lang="en-US" sz="2800" dirty="0"/>
          </a:p>
        </p:txBody>
      </p:sp>
      <p:grpSp>
        <p:nvGrpSpPr>
          <p:cNvPr id="3" name="Group 2"/>
          <p:cNvGrpSpPr/>
          <p:nvPr/>
        </p:nvGrpSpPr>
        <p:grpSpPr>
          <a:xfrm>
            <a:off x="4749800" y="534815"/>
            <a:ext cx="6863080" cy="5103985"/>
            <a:chOff x="609600" y="-278759"/>
            <a:chExt cx="10972800" cy="7000235"/>
          </a:xfrm>
        </p:grpSpPr>
        <p:sp>
          <p:nvSpPr>
            <p:cNvPr id="5" name="Title 3"/>
            <p:cNvSpPr txBox="1">
              <a:spLocks/>
            </p:cNvSpPr>
            <p:nvPr/>
          </p:nvSpPr>
          <p:spPr>
            <a:xfrm>
              <a:off x="609600" y="-278759"/>
              <a:ext cx="10972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ysClr val="windowText" lastClr="000000"/>
                  </a:solidFill>
                  <a:effectLst/>
                  <a:uLnTx/>
                  <a:uFillTx/>
                  <a:latin typeface="Calibri"/>
                  <a:ea typeface="+mj-ea"/>
                  <a:cs typeface="+mj-cs"/>
                </a:rPr>
                <a:t>A </a:t>
              </a:r>
              <a:r>
                <a:rPr kumimoji="0" lang="en-US" sz="2400" b="0" i="0" u="none" strike="noStrike" kern="1200" cap="none" spc="0" normalizeH="0" baseline="0" noProof="0" dirty="0" err="1" smtClean="0">
                  <a:ln>
                    <a:noFill/>
                  </a:ln>
                  <a:solidFill>
                    <a:sysClr val="windowText" lastClr="000000"/>
                  </a:solidFill>
                  <a:effectLst/>
                  <a:uLnTx/>
                  <a:uFillTx/>
                  <a:latin typeface="Calibri"/>
                  <a:ea typeface="+mj-ea"/>
                  <a:cs typeface="+mj-cs"/>
                </a:rPr>
                <a:t>Gawrylewski</a:t>
              </a:r>
              <a:r>
                <a:rPr kumimoji="0" lang="en-US" sz="2400" b="0" i="0" u="none" strike="noStrike" kern="1200" cap="none" spc="0" normalizeH="0" baseline="0" noProof="0" dirty="0" smtClean="0">
                  <a:ln>
                    <a:noFill/>
                  </a:ln>
                  <a:solidFill>
                    <a:sysClr val="windowText" lastClr="000000"/>
                  </a:solidFill>
                  <a:effectLst/>
                  <a:uLnTx/>
                  <a:uFillTx/>
                  <a:latin typeface="Calibri"/>
                  <a:ea typeface="+mj-ea"/>
                  <a:cs typeface="+mj-cs"/>
                </a:rPr>
                <a:t> Fixing Fraud </a:t>
              </a:r>
              <a:r>
                <a:rPr kumimoji="0" lang="en-US" sz="2400" b="0" i="1" u="none" strike="noStrike" kern="1200" cap="none" spc="0" normalizeH="0" baseline="0" noProof="0" dirty="0" smtClean="0">
                  <a:ln>
                    <a:noFill/>
                  </a:ln>
                  <a:solidFill>
                    <a:sysClr val="windowText" lastClr="000000"/>
                  </a:solidFill>
                  <a:effectLst/>
                  <a:uLnTx/>
                  <a:uFillTx/>
                  <a:latin typeface="Calibri"/>
                  <a:ea typeface="+mj-ea"/>
                  <a:cs typeface="+mj-cs"/>
                </a:rPr>
                <a:t>The Scientist </a:t>
              </a:r>
              <a:r>
                <a:rPr kumimoji="0" lang="en-US" sz="2400" b="1" i="0" u="none" strike="noStrike" kern="1200" cap="none" spc="0" normalizeH="0" baseline="0" noProof="0" dirty="0" smtClean="0">
                  <a:ln>
                    <a:noFill/>
                  </a:ln>
                  <a:solidFill>
                    <a:sysClr val="windowText" lastClr="000000"/>
                  </a:solidFill>
                  <a:effectLst/>
                  <a:uLnTx/>
                  <a:uFillTx/>
                  <a:latin typeface="Calibri"/>
                  <a:ea typeface="+mj-ea"/>
                  <a:cs typeface="+mj-cs"/>
                </a:rPr>
                <a:t>23: 67</a:t>
              </a:r>
              <a:r>
                <a:rPr kumimoji="0" lang="en-US" sz="2400" b="0" i="0" u="none" strike="noStrike" kern="1200" cap="none" spc="0" normalizeH="0" baseline="0" noProof="0" dirty="0" smtClean="0">
                  <a:ln>
                    <a:noFill/>
                  </a:ln>
                  <a:solidFill>
                    <a:sysClr val="windowText" lastClr="000000"/>
                  </a:solidFill>
                  <a:effectLst/>
                  <a:uLnTx/>
                  <a:uFillTx/>
                  <a:latin typeface="Calibri"/>
                  <a:ea typeface="+mj-ea"/>
                  <a:cs typeface="+mj-cs"/>
                </a:rPr>
                <a:t> (2009)</a:t>
              </a:r>
              <a:endParaRPr kumimoji="0" lang="en-US" sz="2400" b="0"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6" name="Footer Placeholder 1"/>
            <p:cNvSpPr txBox="1">
              <a:spLocks/>
            </p:cNvSpPr>
            <p:nvPr/>
          </p:nvSpPr>
          <p:spPr>
            <a:xfrm>
              <a:off x="4165600" y="6356351"/>
              <a:ext cx="3860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2"/>
            <p:cNvSpPr txBox="1">
              <a:spLocks/>
            </p:cNvSpPr>
            <p:nvPr/>
          </p:nvSpPr>
          <p:spPr>
            <a:xfrm>
              <a:off x="8737600" y="6356351"/>
              <a:ext cx="2844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8" name="Picture 2" descr="http://images.the-scientist.com/content/images/articles/55476/6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1500" y="3967526"/>
              <a:ext cx="2747872" cy="22621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images.the-scientist.com/content/images/articles/55476/69-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691" y="3594047"/>
              <a:ext cx="5739696" cy="2635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images.the-scientist.com/content/images/articles/55476/67-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5998" y="1410224"/>
              <a:ext cx="1724025" cy="192029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057649" y="1646878"/>
              <a:ext cx="1752599" cy="646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rPr>
                <a:t>Images are the easiest to spot</a:t>
              </a:r>
            </a:p>
          </p:txBody>
        </p:sp>
      </p:grpSp>
    </p:spTree>
    <p:extLst>
      <p:ext uri="{BB962C8B-B14F-4D97-AF65-F5344CB8AC3E}">
        <p14:creationId xmlns:p14="http://schemas.microsoft.com/office/powerpoint/2010/main" val="30598548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03200" y="15509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smtClean="0">
                <a:ln>
                  <a:noFill/>
                </a:ln>
                <a:solidFill>
                  <a:schemeClr val="tx1"/>
                </a:solidFill>
                <a:effectLst/>
                <a:latin typeface="Arial" panose="020B0604020202020204" pitchFamily="34" charset="0"/>
              </a:rPr>
              <a:t>Research ethics: 3 ways to blow the whistle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anose="020B0604020202020204" pitchFamily="34" charset="0"/>
              </a:rPr>
              <a:t>Reporting suspicions of scientific fraud is rarely easy, but some paths are more effective than others.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hlinkClick r:id="rId2"/>
              </a:rPr>
              <a:t>Ed Yong</a:t>
            </a:r>
            <a:r>
              <a:rPr kumimoji="0" lang="en-US" altLang="en-US"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hlinkClick r:id="rId3"/>
              </a:rPr>
              <a:t>Heidi Ledford</a:t>
            </a:r>
            <a:r>
              <a:rPr kumimoji="0" lang="en-US" altLang="en-US"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&amp; </a:t>
            </a:r>
            <a:r>
              <a:rPr kumimoji="0" lang="en-US" altLang="en-US" sz="1800" b="0" i="0" u="none" strike="noStrike" cap="none" normalizeH="0" baseline="0" dirty="0" smtClean="0">
                <a:ln>
                  <a:noFill/>
                </a:ln>
                <a:solidFill>
                  <a:schemeClr val="tx1"/>
                </a:solidFill>
                <a:effectLst/>
                <a:latin typeface="Arial" panose="020B0604020202020204" pitchFamily="34" charset="0"/>
                <a:hlinkClick r:id="rId4"/>
              </a:rPr>
              <a:t>Richard Van </a:t>
            </a:r>
            <a:r>
              <a:rPr kumimoji="0" lang="en-US" altLang="en-US" sz="1800" b="0" i="0" u="none" strike="noStrike" cap="none" normalizeH="0" baseline="0" dirty="0" err="1" smtClean="0">
                <a:ln>
                  <a:noFill/>
                </a:ln>
                <a:solidFill>
                  <a:schemeClr val="tx1"/>
                </a:solidFill>
                <a:effectLst/>
                <a:latin typeface="Arial" panose="020B0604020202020204" pitchFamily="34" charset="0"/>
                <a:hlinkClick r:id="rId4"/>
              </a:rPr>
              <a:t>Noorden</a:t>
            </a:r>
            <a:r>
              <a:rPr kumimoji="0" lang="en-US" altLang="en-US"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27 November 2013</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Arial" panose="020B0604020202020204" pitchFamily="34" charset="0"/>
              </a:rPr>
              <a:t>Article tools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100" b="0" i="0" u="none" strike="noStrike" cap="none" normalizeH="0" baseline="0" dirty="0" smtClean="0">
                <a:ln>
                  <a:noFill/>
                </a:ln>
                <a:solidFill>
                  <a:schemeClr val="tx1"/>
                </a:solidFill>
                <a:effectLst/>
                <a:latin typeface="Arial" panose="020B0604020202020204" pitchFamily="34" charset="0"/>
                <a:hlinkClick r:id="rId5"/>
              </a:rPr>
              <a:t>PDF</a:t>
            </a:r>
            <a:r>
              <a:rPr kumimoji="0" lang="en-US" altLang="en-US"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hlinkClick r:id="rId6"/>
              </a:rPr>
              <a:t>Rights &amp; Permissions</a:t>
            </a:r>
            <a:r>
              <a:rPr kumimoji="0" lang="en-US" altLang="en-US"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t>
            </a:r>
            <a:endParaRPr kumimoji="0" lang="en-US" altLang="en-US" sz="29800" b="0" i="0" u="none" strike="noStrike" cap="none" normalizeH="0" baseline="0" dirty="0" smtClean="0">
              <a:ln>
                <a:noFill/>
              </a:ln>
              <a:solidFill>
                <a:schemeClr val="tx1"/>
              </a:solidFill>
              <a:effectLst/>
              <a:latin typeface="Arial" panose="020B0604020202020204" pitchFamily="34" charset="0"/>
            </a:endParaRPr>
          </a:p>
        </p:txBody>
      </p:sp>
      <p:pic>
        <p:nvPicPr>
          <p:cNvPr id="4098" name="Picture 2" descr="http://www.nature.com/polopoly_fs/7.13893.1385482695%21/image/Whistle.jpg_gen/derivatives/landscape_630/Whistl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3200" y="2171700"/>
            <a:ext cx="4054833" cy="31988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8"/>
          <a:stretch>
            <a:fillRect/>
          </a:stretch>
        </p:blipFill>
        <p:spPr>
          <a:xfrm>
            <a:off x="4394200" y="2711450"/>
            <a:ext cx="1905000" cy="1866900"/>
          </a:xfrm>
          <a:prstGeom prst="rect">
            <a:avLst/>
          </a:prstGeom>
        </p:spPr>
      </p:pic>
      <p:sp>
        <p:nvSpPr>
          <p:cNvPr id="4" name="TextBox 3"/>
          <p:cNvSpPr txBox="1"/>
          <p:nvPr/>
        </p:nvSpPr>
        <p:spPr>
          <a:xfrm>
            <a:off x="4394200" y="5080000"/>
            <a:ext cx="1295400" cy="646331"/>
          </a:xfrm>
          <a:prstGeom prst="rect">
            <a:avLst/>
          </a:prstGeom>
          <a:noFill/>
        </p:spPr>
        <p:txBody>
          <a:bodyPr wrap="square" rtlCol="0">
            <a:spAutoFit/>
          </a:bodyPr>
          <a:lstStyle/>
          <a:p>
            <a:r>
              <a:rPr lang="en-US" dirty="0" smtClean="0"/>
              <a:t>The Analytical</a:t>
            </a:r>
            <a:endParaRPr lang="en-US" dirty="0"/>
          </a:p>
        </p:txBody>
      </p:sp>
      <p:pic>
        <p:nvPicPr>
          <p:cNvPr id="5" name="Picture 4"/>
          <p:cNvPicPr>
            <a:picLocks noChangeAspect="1"/>
          </p:cNvPicPr>
          <p:nvPr/>
        </p:nvPicPr>
        <p:blipFill>
          <a:blip r:embed="rId9"/>
          <a:stretch>
            <a:fillRect/>
          </a:stretch>
        </p:blipFill>
        <p:spPr>
          <a:xfrm>
            <a:off x="6435367" y="2711450"/>
            <a:ext cx="1905000" cy="1866900"/>
          </a:xfrm>
          <a:prstGeom prst="rect">
            <a:avLst/>
          </a:prstGeom>
        </p:spPr>
      </p:pic>
      <p:sp>
        <p:nvSpPr>
          <p:cNvPr id="6" name="TextBox 5"/>
          <p:cNvSpPr txBox="1"/>
          <p:nvPr/>
        </p:nvSpPr>
        <p:spPr>
          <a:xfrm>
            <a:off x="6527800" y="5308600"/>
            <a:ext cx="1409700" cy="369332"/>
          </a:xfrm>
          <a:prstGeom prst="rect">
            <a:avLst/>
          </a:prstGeom>
          <a:noFill/>
        </p:spPr>
        <p:txBody>
          <a:bodyPr wrap="square" rtlCol="0">
            <a:spAutoFit/>
          </a:bodyPr>
          <a:lstStyle/>
          <a:p>
            <a:r>
              <a:rPr lang="en-US" dirty="0" smtClean="0"/>
              <a:t>The Quixotic</a:t>
            </a:r>
            <a:endParaRPr lang="en-US" dirty="0"/>
          </a:p>
        </p:txBody>
      </p:sp>
      <p:pic>
        <p:nvPicPr>
          <p:cNvPr id="7" name="Picture 6"/>
          <p:cNvPicPr>
            <a:picLocks noChangeAspect="1"/>
          </p:cNvPicPr>
          <p:nvPr/>
        </p:nvPicPr>
        <p:blipFill>
          <a:blip r:embed="rId10"/>
          <a:stretch>
            <a:fillRect/>
          </a:stretch>
        </p:blipFill>
        <p:spPr>
          <a:xfrm>
            <a:off x="8686800" y="2610644"/>
            <a:ext cx="1905000" cy="1866900"/>
          </a:xfrm>
          <a:prstGeom prst="rect">
            <a:avLst/>
          </a:prstGeom>
        </p:spPr>
      </p:pic>
      <p:sp>
        <p:nvSpPr>
          <p:cNvPr id="8" name="TextBox 7"/>
          <p:cNvSpPr txBox="1"/>
          <p:nvPr/>
        </p:nvSpPr>
        <p:spPr>
          <a:xfrm>
            <a:off x="8775700" y="5170100"/>
            <a:ext cx="1625600" cy="646331"/>
          </a:xfrm>
          <a:prstGeom prst="rect">
            <a:avLst/>
          </a:prstGeom>
          <a:noFill/>
        </p:spPr>
        <p:txBody>
          <a:bodyPr wrap="square" rtlCol="0">
            <a:spAutoFit/>
          </a:bodyPr>
          <a:lstStyle/>
          <a:p>
            <a:r>
              <a:rPr lang="en-US" dirty="0" smtClean="0"/>
              <a:t>The Anonymous</a:t>
            </a:r>
            <a:endParaRPr lang="en-US" dirty="0"/>
          </a:p>
        </p:txBody>
      </p:sp>
      <p:pic>
        <p:nvPicPr>
          <p:cNvPr id="4100" name="Picture 4" descr="http://www.nature.com/nature/journal/v503/n7477/images/cover_nature.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46950" y="295275"/>
            <a:ext cx="1428750"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405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09" y="3158703"/>
            <a:ext cx="4288559" cy="302260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051" y="1273514"/>
            <a:ext cx="2369347" cy="976392"/>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4799" y="1147912"/>
            <a:ext cx="2872085" cy="920837"/>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5614" y="829089"/>
            <a:ext cx="2359446" cy="1052064"/>
          </a:xfrm>
          <a:prstGeom prst="rect">
            <a:avLst/>
          </a:prstGeom>
        </p:spPr>
      </p:pic>
      <p:sp>
        <p:nvSpPr>
          <p:cNvPr id="4" name="TextBox 3"/>
          <p:cNvSpPr txBox="1"/>
          <p:nvPr/>
        </p:nvSpPr>
        <p:spPr>
          <a:xfrm>
            <a:off x="4149814" y="2106597"/>
            <a:ext cx="6451600" cy="923330"/>
          </a:xfrm>
          <a:prstGeom prst="rect">
            <a:avLst/>
          </a:prstGeom>
          <a:noFill/>
        </p:spPr>
        <p:txBody>
          <a:bodyPr wrap="square" rtlCol="0">
            <a:spAutoFit/>
          </a:bodyPr>
          <a:lstStyle/>
          <a:p>
            <a:r>
              <a:rPr lang="en-US" b="1" dirty="0" smtClean="0"/>
              <a:t>Beta-actin: </a:t>
            </a:r>
            <a:r>
              <a:rPr lang="en-US" dirty="0" smtClean="0"/>
              <a:t>large vertical steps between bands in lanes 3 and 4 versus cox-2 and NF-</a:t>
            </a:r>
            <a:r>
              <a:rPr lang="en-US" dirty="0" smtClean="0">
                <a:latin typeface="Symbol" panose="05050102010706020507" pitchFamily="18" charset="2"/>
              </a:rPr>
              <a:t>k</a:t>
            </a:r>
            <a:r>
              <a:rPr lang="en-US" dirty="0" smtClean="0"/>
              <a:t>B: no vertical step between bands 3 and 4: </a:t>
            </a:r>
            <a:r>
              <a:rPr lang="en-US" b="1" dirty="0" smtClean="0">
                <a:solidFill>
                  <a:srgbClr val="FF0000"/>
                </a:solidFill>
              </a:rPr>
              <a:t>unlikely</a:t>
            </a:r>
            <a:r>
              <a:rPr lang="en-US" dirty="0" smtClean="0"/>
              <a:t> these are from the same blot </a:t>
            </a:r>
            <a:endParaRPr lang="en-US" dirty="0"/>
          </a:p>
        </p:txBody>
      </p:sp>
      <p:sp>
        <p:nvSpPr>
          <p:cNvPr id="6" name="TextBox 5"/>
          <p:cNvSpPr txBox="1"/>
          <p:nvPr/>
        </p:nvSpPr>
        <p:spPr>
          <a:xfrm>
            <a:off x="410575" y="2240083"/>
            <a:ext cx="3227738" cy="954107"/>
          </a:xfrm>
          <a:prstGeom prst="rect">
            <a:avLst/>
          </a:prstGeom>
          <a:noFill/>
        </p:spPr>
        <p:txBody>
          <a:bodyPr wrap="square" rtlCol="0">
            <a:spAutoFit/>
          </a:bodyPr>
          <a:lstStyle/>
          <a:p>
            <a:r>
              <a:rPr lang="en-US" sz="1400" b="1" dirty="0" smtClean="0"/>
              <a:t>3NT: </a:t>
            </a:r>
            <a:r>
              <a:rPr lang="en-US" sz="1400" dirty="0" smtClean="0"/>
              <a:t>Sharp vertical lines between lanes 2/3 and 3/4, background change lane 4 versus lanes 3 and 5. </a:t>
            </a:r>
            <a:r>
              <a:rPr lang="en-US" sz="1400" b="1" dirty="0" smtClean="0">
                <a:solidFill>
                  <a:srgbClr val="FF0000"/>
                </a:solidFill>
              </a:rPr>
              <a:t>Possible figure manipulation</a:t>
            </a:r>
            <a:endParaRPr lang="en-US" sz="1400" b="1" dirty="0"/>
          </a:p>
        </p:txBody>
      </p:sp>
      <p:sp>
        <p:nvSpPr>
          <p:cNvPr id="7" name="Title 6"/>
          <p:cNvSpPr>
            <a:spLocks noGrp="1"/>
          </p:cNvSpPr>
          <p:nvPr>
            <p:ph type="title"/>
          </p:nvPr>
        </p:nvSpPr>
        <p:spPr>
          <a:xfrm>
            <a:off x="838200" y="365125"/>
            <a:ext cx="2891589" cy="826001"/>
          </a:xfrm>
        </p:spPr>
        <p:txBody>
          <a:bodyPr>
            <a:noAutofit/>
          </a:bodyPr>
          <a:lstStyle/>
          <a:p>
            <a:r>
              <a:rPr lang="en-US" sz="2800" b="1" dirty="0" smtClean="0"/>
              <a:t>Image Manipulations</a:t>
            </a:r>
            <a:endParaRPr lang="en-US" sz="2800" b="1" dirty="0"/>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423362">
            <a:off x="5963342" y="3722491"/>
            <a:ext cx="4339008" cy="2348937"/>
          </a:xfrm>
          <a:prstGeom prst="rect">
            <a:avLst/>
          </a:prstGeom>
        </p:spPr>
      </p:pic>
      <p:sp>
        <p:nvSpPr>
          <p:cNvPr id="13" name="Rectangle 12"/>
          <p:cNvSpPr/>
          <p:nvPr/>
        </p:nvSpPr>
        <p:spPr>
          <a:xfrm>
            <a:off x="5470083" y="3508238"/>
            <a:ext cx="2662764" cy="646331"/>
          </a:xfrm>
          <a:prstGeom prst="rect">
            <a:avLst/>
          </a:prstGeom>
        </p:spPr>
        <p:txBody>
          <a:bodyPr wrap="square">
            <a:spAutoFit/>
          </a:bodyPr>
          <a:lstStyle/>
          <a:p>
            <a:r>
              <a:rPr lang="en-US" b="1" dirty="0"/>
              <a:t>Data Reuse: same GAPDH in 2 different studies</a:t>
            </a:r>
          </a:p>
        </p:txBody>
      </p:sp>
      <p:sp>
        <p:nvSpPr>
          <p:cNvPr id="16" name="Rectangle 15"/>
          <p:cNvSpPr/>
          <p:nvPr/>
        </p:nvSpPr>
        <p:spPr>
          <a:xfrm>
            <a:off x="2089010" y="5577678"/>
            <a:ext cx="2360646" cy="369332"/>
          </a:xfrm>
          <a:prstGeom prst="rect">
            <a:avLst/>
          </a:prstGeom>
          <a:solidFill>
            <a:schemeClr val="bg1"/>
          </a:solidFill>
          <a:ln w="6350">
            <a:solidFill>
              <a:schemeClr val="tx1"/>
            </a:solidFill>
          </a:ln>
        </p:spPr>
        <p:txBody>
          <a:bodyPr wrap="none">
            <a:spAutoFit/>
          </a:bodyPr>
          <a:lstStyle/>
          <a:p>
            <a:r>
              <a:rPr lang="en-US" b="1" dirty="0"/>
              <a:t>d is stretched copy of c</a:t>
            </a:r>
          </a:p>
        </p:txBody>
      </p:sp>
      <p:sp>
        <p:nvSpPr>
          <p:cNvPr id="18" name="Rectangle 17"/>
          <p:cNvSpPr/>
          <p:nvPr/>
        </p:nvSpPr>
        <p:spPr>
          <a:xfrm>
            <a:off x="34089" y="3122545"/>
            <a:ext cx="4375315" cy="1256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22186" y="3969903"/>
            <a:ext cx="4279482" cy="369332"/>
          </a:xfrm>
          <a:prstGeom prst="rect">
            <a:avLst/>
          </a:prstGeom>
          <a:noFill/>
        </p:spPr>
        <p:txBody>
          <a:bodyPr wrap="square" rtlCol="0">
            <a:spAutoFit/>
          </a:bodyPr>
          <a:lstStyle/>
          <a:p>
            <a:r>
              <a:rPr lang="en-US" b="1" dirty="0" smtClean="0"/>
              <a:t>Timed Series of Micrographs</a:t>
            </a:r>
            <a:endParaRPr lang="en-US" b="1" dirty="0"/>
          </a:p>
        </p:txBody>
      </p:sp>
      <p:sp>
        <p:nvSpPr>
          <p:cNvPr id="20" name="Rectangle 19"/>
          <p:cNvSpPr/>
          <p:nvPr/>
        </p:nvSpPr>
        <p:spPr>
          <a:xfrm>
            <a:off x="5765543" y="4346837"/>
            <a:ext cx="2060326" cy="523220"/>
          </a:xfrm>
          <a:prstGeom prst="rect">
            <a:avLst/>
          </a:prstGeom>
        </p:spPr>
        <p:txBody>
          <a:bodyPr wrap="square">
            <a:spAutoFit/>
          </a:bodyPr>
          <a:lstStyle/>
          <a:p>
            <a:r>
              <a:rPr lang="en-US" sz="1400" b="1" dirty="0">
                <a:solidFill>
                  <a:prstClr val="black"/>
                </a:solidFill>
              </a:rPr>
              <a:t>J. </a:t>
            </a:r>
            <a:r>
              <a:rPr lang="en-US" sz="1400" b="1" dirty="0" err="1">
                <a:solidFill>
                  <a:prstClr val="black"/>
                </a:solidFill>
              </a:rPr>
              <a:t>Nutr</a:t>
            </a:r>
            <a:r>
              <a:rPr lang="en-US" sz="1400" b="1" dirty="0">
                <a:solidFill>
                  <a:prstClr val="black"/>
                </a:solidFill>
              </a:rPr>
              <a:t> </a:t>
            </a:r>
            <a:r>
              <a:rPr lang="en-US" sz="1400" b="1" dirty="0" err="1">
                <a:solidFill>
                  <a:prstClr val="black"/>
                </a:solidFill>
              </a:rPr>
              <a:t>Biochem</a:t>
            </a:r>
            <a:r>
              <a:rPr lang="en-US" sz="1400" b="1" dirty="0">
                <a:solidFill>
                  <a:prstClr val="black"/>
                </a:solidFill>
              </a:rPr>
              <a:t> (2013) 24: 178-187</a:t>
            </a:r>
          </a:p>
        </p:txBody>
      </p:sp>
      <p:sp>
        <p:nvSpPr>
          <p:cNvPr id="21" name="Rectangle 20"/>
          <p:cNvSpPr/>
          <p:nvPr/>
        </p:nvSpPr>
        <p:spPr>
          <a:xfrm>
            <a:off x="8082040" y="3217695"/>
            <a:ext cx="2703689" cy="307777"/>
          </a:xfrm>
          <a:prstGeom prst="rect">
            <a:avLst/>
          </a:prstGeom>
        </p:spPr>
        <p:txBody>
          <a:bodyPr wrap="none">
            <a:spAutoFit/>
          </a:bodyPr>
          <a:lstStyle/>
          <a:p>
            <a:r>
              <a:rPr lang="en-US" sz="1400" b="1" dirty="0">
                <a:solidFill>
                  <a:prstClr val="black"/>
                </a:solidFill>
              </a:rPr>
              <a:t>Carcinogenesis (2011) 32: 888-896</a:t>
            </a:r>
          </a:p>
        </p:txBody>
      </p:sp>
      <p:sp>
        <p:nvSpPr>
          <p:cNvPr id="22" name="Rectangle 21"/>
          <p:cNvSpPr/>
          <p:nvPr/>
        </p:nvSpPr>
        <p:spPr>
          <a:xfrm>
            <a:off x="410575" y="1191126"/>
            <a:ext cx="3124195" cy="21662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149814" y="707322"/>
            <a:ext cx="6217442" cy="23651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22186" y="3945062"/>
            <a:ext cx="4309596" cy="25512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450841" y="3217695"/>
            <a:ext cx="5535607" cy="30875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12719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415" y="638080"/>
            <a:ext cx="6563866" cy="1325563"/>
          </a:xfrm>
        </p:spPr>
        <p:txBody>
          <a:bodyPr>
            <a:noAutofit/>
          </a:bodyPr>
          <a:lstStyle/>
          <a:p>
            <a:r>
              <a:rPr lang="en-US" sz="2400" b="1" dirty="0" smtClean="0"/>
              <a:t>Statistical Sleuthing:</a:t>
            </a:r>
            <a:br>
              <a:rPr lang="en-US" sz="2400" b="1" dirty="0" smtClean="0"/>
            </a:br>
            <a:r>
              <a:rPr lang="en-US" sz="2400" b="1" dirty="0" smtClean="0"/>
              <a:t>Helene Z Hill: the quixotic whistleblower</a:t>
            </a:r>
            <a:br>
              <a:rPr lang="en-US" sz="2400" b="1" dirty="0" smtClean="0"/>
            </a:br>
            <a:r>
              <a:rPr lang="en-US" sz="2400" b="1" dirty="0" smtClean="0"/>
              <a:t>and </a:t>
            </a:r>
            <a:r>
              <a:rPr lang="en-US" sz="2400" b="1" dirty="0"/>
              <a:t>Joel </a:t>
            </a:r>
            <a:r>
              <a:rPr lang="en-US" sz="2400" b="1" dirty="0" smtClean="0"/>
              <a:t>Pitt = Sancho </a:t>
            </a:r>
            <a:r>
              <a:rPr lang="en-US" sz="2400" b="1" dirty="0" err="1" smtClean="0"/>
              <a:t>Panza</a:t>
            </a:r>
            <a:r>
              <a:rPr lang="en-US" sz="2400" b="1" dirty="0" smtClean="0"/>
              <a:t> (the numbers guy)</a:t>
            </a:r>
            <a:endParaRPr lang="en-US" sz="2400" b="1" dirty="0"/>
          </a:p>
        </p:txBody>
      </p:sp>
      <p:pic>
        <p:nvPicPr>
          <p:cNvPr id="3" name="Picture 2"/>
          <p:cNvPicPr>
            <a:picLocks noChangeAspect="1"/>
          </p:cNvPicPr>
          <p:nvPr/>
        </p:nvPicPr>
        <p:blipFill>
          <a:blip r:embed="rId2"/>
          <a:stretch>
            <a:fillRect/>
          </a:stretch>
        </p:blipFill>
        <p:spPr>
          <a:xfrm>
            <a:off x="953623" y="2144793"/>
            <a:ext cx="2700814" cy="4038601"/>
          </a:xfrm>
          <a:prstGeom prst="rect">
            <a:avLst/>
          </a:prstGeom>
        </p:spPr>
      </p:pic>
      <p:pic>
        <p:nvPicPr>
          <p:cNvPr id="4" name="Picture 3"/>
          <p:cNvPicPr>
            <a:picLocks noChangeAspect="1"/>
          </p:cNvPicPr>
          <p:nvPr/>
        </p:nvPicPr>
        <p:blipFill>
          <a:blip r:embed="rId3"/>
          <a:stretch>
            <a:fillRect/>
          </a:stretch>
        </p:blipFill>
        <p:spPr>
          <a:xfrm>
            <a:off x="4435522" y="2647135"/>
            <a:ext cx="6957908" cy="2448153"/>
          </a:xfrm>
          <a:prstGeom prst="rect">
            <a:avLst/>
          </a:prstGeom>
        </p:spPr>
      </p:pic>
    </p:spTree>
    <p:extLst>
      <p:ext uri="{BB962C8B-B14F-4D97-AF65-F5344CB8AC3E}">
        <p14:creationId xmlns:p14="http://schemas.microsoft.com/office/powerpoint/2010/main" val="11310257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Data Sets:</a:t>
            </a:r>
            <a:endParaRPr lang="en-US" dirty="0"/>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3058218"/>
            <a:ext cx="4597400" cy="1606752"/>
          </a:xfrm>
          <a:prstGeom prst="rect">
            <a:avLst/>
          </a:prstGeom>
        </p:spPr>
      </p:pic>
      <p:pic>
        <p:nvPicPr>
          <p:cNvPr id="7" name="Content Placeholder 6"/>
          <p:cNvPicPr>
            <a:picLocks noGrp="1" noChangeAspect="1"/>
          </p:cNvPicPr>
          <p:nvPr>
            <p:ph sz="half" idx="2"/>
          </p:nvPr>
        </p:nvPicPr>
        <p:blipFill>
          <a:blip r:embed="rId3"/>
          <a:stretch>
            <a:fillRect/>
          </a:stretch>
        </p:blipFill>
        <p:spPr>
          <a:xfrm>
            <a:off x="6177678" y="2213908"/>
            <a:ext cx="5480922" cy="4110692"/>
          </a:xfrm>
          <a:prstGeom prst="rect">
            <a:avLst/>
          </a:prstGeom>
        </p:spPr>
      </p:pic>
      <p:sp>
        <p:nvSpPr>
          <p:cNvPr id="8" name="TextBox 7"/>
          <p:cNvSpPr txBox="1"/>
          <p:nvPr/>
        </p:nvSpPr>
        <p:spPr>
          <a:xfrm>
            <a:off x="838200" y="1690688"/>
            <a:ext cx="4432300" cy="523220"/>
          </a:xfrm>
          <a:prstGeom prst="rect">
            <a:avLst/>
          </a:prstGeom>
          <a:noFill/>
        </p:spPr>
        <p:txBody>
          <a:bodyPr wrap="square" rtlCol="0">
            <a:spAutoFit/>
          </a:bodyPr>
          <a:lstStyle/>
          <a:p>
            <a:r>
              <a:rPr lang="en-US" sz="2800" dirty="0" smtClean="0"/>
              <a:t>Colony Counts in triplicate</a:t>
            </a:r>
            <a:endParaRPr lang="en-US" sz="2800" dirty="0"/>
          </a:p>
        </p:txBody>
      </p:sp>
      <p:sp>
        <p:nvSpPr>
          <p:cNvPr id="9" name="TextBox 8"/>
          <p:cNvSpPr txBox="1"/>
          <p:nvPr/>
        </p:nvSpPr>
        <p:spPr>
          <a:xfrm>
            <a:off x="6718300" y="1672173"/>
            <a:ext cx="4953000" cy="523220"/>
          </a:xfrm>
          <a:prstGeom prst="rect">
            <a:avLst/>
          </a:prstGeom>
          <a:noFill/>
        </p:spPr>
        <p:txBody>
          <a:bodyPr wrap="square" rtlCol="0">
            <a:spAutoFit/>
          </a:bodyPr>
          <a:lstStyle/>
          <a:p>
            <a:r>
              <a:rPr lang="en-US" sz="2800" dirty="0" smtClean="0"/>
              <a:t>Cell Counts </a:t>
            </a:r>
            <a:r>
              <a:rPr lang="en-US" sz="2000" dirty="0" smtClean="0"/>
              <a:t>(not necessarily in triplicate)</a:t>
            </a:r>
            <a:endParaRPr lang="en-US" sz="2000" dirty="0"/>
          </a:p>
        </p:txBody>
      </p:sp>
      <p:sp>
        <p:nvSpPr>
          <p:cNvPr id="2" name="Rectangle 1"/>
          <p:cNvSpPr/>
          <p:nvPr/>
        </p:nvSpPr>
        <p:spPr>
          <a:xfrm>
            <a:off x="8661400" y="6057900"/>
            <a:ext cx="584200" cy="139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1176000" y="6057900"/>
            <a:ext cx="177800" cy="139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4432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2489</TotalTime>
  <Words>1069</Words>
  <Application>Microsoft Office PowerPoint</Application>
  <PresentationFormat>Widescreen</PresentationFormat>
  <Paragraphs>208</Paragraphs>
  <Slides>16</Slides>
  <Notes>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2</vt:i4>
      </vt:variant>
      <vt:variant>
        <vt:lpstr>Slide Titles</vt:lpstr>
      </vt:variant>
      <vt:variant>
        <vt:i4>16</vt:i4>
      </vt:variant>
    </vt:vector>
  </HeadingPairs>
  <TitlesOfParts>
    <vt:vector size="25" baseType="lpstr">
      <vt:lpstr>Arial</vt:lpstr>
      <vt:lpstr>Calibri</vt:lpstr>
      <vt:lpstr>Calibri Light</vt:lpstr>
      <vt:lpstr>Symbol</vt:lpstr>
      <vt:lpstr>Times New Roman</vt:lpstr>
      <vt:lpstr>Office Theme</vt:lpstr>
      <vt:lpstr>1_Office Theme</vt:lpstr>
      <vt:lpstr>Macro-Enabled Worksheet</vt:lpstr>
      <vt:lpstr>SigmaPlot 12.0 Graph</vt:lpstr>
      <vt:lpstr>A Spreadsheet Program for Use in the Detection of Anomalous Numerical Data of the Type Frequently Encountered in Cell and Radiation Biology Colony Survivals</vt:lpstr>
      <vt:lpstr>Scientific Misconduct   Falsification, Fabrication, Plagiarism</vt:lpstr>
      <vt:lpstr>PowerPoint Presentation</vt:lpstr>
      <vt:lpstr>The Costs of Research Misconduct From the IthenticateR website</vt:lpstr>
      <vt:lpstr>PowerPoint Presentation</vt:lpstr>
      <vt:lpstr>PowerPoint Presentation</vt:lpstr>
      <vt:lpstr>Image Manipulations</vt:lpstr>
      <vt:lpstr>Statistical Sleuthing: Helene Z Hill: the quixotic whistleblower and Joel Pitt = Sancho Panza (the numbers guy)</vt:lpstr>
      <vt:lpstr>Data Sets:</vt:lpstr>
      <vt:lpstr>In the triplicate colony counts of one member of the laboratory, an unusually high number of triples contained the rounded mean.  This gave rise to the concept of the Mid Ratio</vt:lpstr>
      <vt:lpstr>The Spreadsheet </vt:lpstr>
      <vt:lpstr>Test Case: Coulter Counts</vt:lpstr>
      <vt:lpstr>Terminal Digits and Doubles</vt:lpstr>
      <vt:lpstr>What’s To Do: Retraction Watch</vt:lpstr>
      <vt:lpstr>My Website: www.helenezhill.com</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helene hill</dc:creator>
  <cp:lastModifiedBy>helene hill</cp:lastModifiedBy>
  <cp:revision>143</cp:revision>
  <cp:lastPrinted>2014-09-19T13:12:51Z</cp:lastPrinted>
  <dcterms:created xsi:type="dcterms:W3CDTF">2014-06-04T16:13:05Z</dcterms:created>
  <dcterms:modified xsi:type="dcterms:W3CDTF">2014-09-19T15:00:08Z</dcterms:modified>
</cp:coreProperties>
</file>